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7" r:id="rId4"/>
    <p:sldId id="260" r:id="rId5"/>
    <p:sldId id="261" r:id="rId6"/>
    <p:sldId id="276" r:id="rId7"/>
    <p:sldId id="268" r:id="rId8"/>
    <p:sldId id="264" r:id="rId9"/>
    <p:sldId id="265" r:id="rId10"/>
    <p:sldId id="266" r:id="rId11"/>
    <p:sldId id="278" r:id="rId12"/>
    <p:sldId id="267" r:id="rId13"/>
    <p:sldId id="269" r:id="rId14"/>
    <p:sldId id="270" r:id="rId15"/>
    <p:sldId id="271" r:id="rId16"/>
    <p:sldId id="279"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7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2AFA36-FB59-4EA4-96C4-56DE6D408E44}" v="1" dt="2024-07-11T14:08:13.8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107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vathy Rajendran" userId="86025cc362c75523" providerId="LiveId" clId="{CF2AFA36-FB59-4EA4-96C4-56DE6D408E44}"/>
    <pc:docChg chg="modSld">
      <pc:chgData name="Revathy Rajendran" userId="86025cc362c75523" providerId="LiveId" clId="{CF2AFA36-FB59-4EA4-96C4-56DE6D408E44}" dt="2024-07-11T14:43:23.982" v="20" actId="20577"/>
      <pc:docMkLst>
        <pc:docMk/>
      </pc:docMkLst>
      <pc:sldChg chg="modSp mod">
        <pc:chgData name="Revathy Rajendran" userId="86025cc362c75523" providerId="LiveId" clId="{CF2AFA36-FB59-4EA4-96C4-56DE6D408E44}" dt="2024-07-11T14:08:24.263" v="6" actId="20577"/>
        <pc:sldMkLst>
          <pc:docMk/>
          <pc:sldMk cId="785595296" sldId="257"/>
        </pc:sldMkLst>
        <pc:spChg chg="mod">
          <ac:chgData name="Revathy Rajendran" userId="86025cc362c75523" providerId="LiveId" clId="{CF2AFA36-FB59-4EA4-96C4-56DE6D408E44}" dt="2024-07-11T14:08:24.263" v="6" actId="20577"/>
          <ac:spMkLst>
            <pc:docMk/>
            <pc:sldMk cId="785595296" sldId="257"/>
            <ac:spMk id="6" creationId="{3C6AFF77-9B4E-4481-B4F6-CD0F35BEF405}"/>
          </ac:spMkLst>
        </pc:spChg>
      </pc:sldChg>
      <pc:sldChg chg="modSp mod">
        <pc:chgData name="Revathy Rajendran" userId="86025cc362c75523" providerId="LiveId" clId="{CF2AFA36-FB59-4EA4-96C4-56DE6D408E44}" dt="2024-07-11T14:42:03.283" v="18" actId="20577"/>
        <pc:sldMkLst>
          <pc:docMk/>
          <pc:sldMk cId="1577695977" sldId="266"/>
        </pc:sldMkLst>
        <pc:spChg chg="mod">
          <ac:chgData name="Revathy Rajendran" userId="86025cc362c75523" providerId="LiveId" clId="{CF2AFA36-FB59-4EA4-96C4-56DE6D408E44}" dt="2024-07-11T14:42:03.283" v="18" actId="20577"/>
          <ac:spMkLst>
            <pc:docMk/>
            <pc:sldMk cId="1577695977" sldId="266"/>
            <ac:spMk id="7" creationId="{87D2A091-F410-5F28-1AF6-077B62D549E8}"/>
          </ac:spMkLst>
        </pc:spChg>
      </pc:sldChg>
      <pc:sldChg chg="modSp mod">
        <pc:chgData name="Revathy Rajendran" userId="86025cc362c75523" providerId="LiveId" clId="{CF2AFA36-FB59-4EA4-96C4-56DE6D408E44}" dt="2024-07-11T14:43:23.982" v="20" actId="20577"/>
        <pc:sldMkLst>
          <pc:docMk/>
          <pc:sldMk cId="2423526912" sldId="267"/>
        </pc:sldMkLst>
        <pc:spChg chg="mod">
          <ac:chgData name="Revathy Rajendran" userId="86025cc362c75523" providerId="LiveId" clId="{CF2AFA36-FB59-4EA4-96C4-56DE6D408E44}" dt="2024-07-11T14:43:23.982" v="20" actId="20577"/>
          <ac:spMkLst>
            <pc:docMk/>
            <pc:sldMk cId="2423526912" sldId="267"/>
            <ac:spMk id="3" creationId="{450D50F9-24E6-E2C3-D6A4-D67849A89E58}"/>
          </ac:spMkLst>
        </pc:spChg>
      </pc:sldChg>
    </pc:docChg>
  </pc:docChgLst>
</pc:chgInfo>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7/11/2024</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DE6118-2437-4B30-8E3C-4D2BE6020583}" type="datetimeFigureOut">
              <a:rPr lang="en-US" dirty="0"/>
              <a:t>7/11/2024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7/11/2024</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7DE6118-2437-4B30-8E3C-4D2BE6020583}" type="datetimeFigureOut">
              <a:rPr lang="en-US" dirty="0"/>
              <a:t>7/11/2024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7DE6118-2437-4B30-8E3C-4D2BE6020583}" type="datetimeFigureOut">
              <a:rPr lang="en-US" dirty="0"/>
              <a:t>7/11/2024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7DE6118-2437-4B30-8E3C-4D2BE6020583}" type="datetimeFigureOut">
              <a:rPr lang="en-US" dirty="0"/>
              <a:t>7/11/2024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7/11/2024</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7/11/2024</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7/11/2024</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7A3D0-1D76-1725-F22C-339010D44415}"/>
              </a:ext>
            </a:extLst>
          </p:cNvPr>
          <p:cNvSpPr>
            <a:spLocks noGrp="1"/>
          </p:cNvSpPr>
          <p:nvPr>
            <p:ph type="ctrTitle"/>
          </p:nvPr>
        </p:nvSpPr>
        <p:spPr>
          <a:xfrm>
            <a:off x="1915385" y="2379887"/>
            <a:ext cx="8361229" cy="2098226"/>
          </a:xfrm>
        </p:spPr>
        <p:txBody>
          <a:bodyPr/>
          <a:lstStyle/>
          <a:p>
            <a:r>
              <a:rPr lang="en-IN" b="1" dirty="0">
                <a:effectLst>
                  <a:outerShdw blurRad="38100" dist="38100" dir="2700000" algn="tl">
                    <a:srgbClr val="000000">
                      <a:alpha val="43137"/>
                    </a:srgbClr>
                  </a:outerShdw>
                </a:effectLst>
              </a:rPr>
              <a:t>TEXT TO IMAGE GENERATOR</a:t>
            </a:r>
          </a:p>
        </p:txBody>
      </p:sp>
      <p:sp>
        <p:nvSpPr>
          <p:cNvPr id="3" name="Subtitle 2">
            <a:extLst>
              <a:ext uri="{FF2B5EF4-FFF2-40B4-BE49-F238E27FC236}">
                <a16:creationId xmlns:a16="http://schemas.microsoft.com/office/drawing/2014/main" id="{D93E1BE3-4445-6E26-E00B-92208A64B06F}"/>
              </a:ext>
            </a:extLst>
          </p:cNvPr>
          <p:cNvSpPr>
            <a:spLocks noGrp="1"/>
          </p:cNvSpPr>
          <p:nvPr>
            <p:ph type="subTitle" idx="1"/>
          </p:nvPr>
        </p:nvSpPr>
        <p:spPr>
          <a:xfrm>
            <a:off x="631188" y="5252643"/>
            <a:ext cx="3859790" cy="1437524"/>
          </a:xfrm>
        </p:spPr>
        <p:txBody>
          <a:bodyPr>
            <a:normAutofit fontScale="77500" lnSpcReduction="20000"/>
          </a:bodyPr>
          <a:lstStyle/>
          <a:p>
            <a:pPr algn="l"/>
            <a:r>
              <a:rPr lang="en-IN" b="1" dirty="0"/>
              <a:t>Submitted by:</a:t>
            </a:r>
          </a:p>
          <a:p>
            <a:pPr algn="l"/>
            <a:r>
              <a:rPr lang="en-IN" dirty="0"/>
              <a:t>ANAGHA ANOOP(CEC21CS021)</a:t>
            </a:r>
          </a:p>
          <a:p>
            <a:pPr algn="l"/>
            <a:r>
              <a:rPr lang="en-IN" dirty="0"/>
              <a:t>ARUSHA N S(CEC21CS032)</a:t>
            </a:r>
          </a:p>
          <a:p>
            <a:pPr algn="l"/>
            <a:r>
              <a:rPr lang="en-IN" dirty="0"/>
              <a:t>JENI M ROSE(CEC21CS052)</a:t>
            </a:r>
          </a:p>
          <a:p>
            <a:pPr algn="l"/>
            <a:r>
              <a:rPr lang="en-IN" dirty="0"/>
              <a:t>REVATHY D R(CEC21CS081)</a:t>
            </a:r>
          </a:p>
        </p:txBody>
      </p:sp>
    </p:spTree>
    <p:extLst>
      <p:ext uri="{BB962C8B-B14F-4D97-AF65-F5344CB8AC3E}">
        <p14:creationId xmlns:p14="http://schemas.microsoft.com/office/powerpoint/2010/main" val="6295446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i="0">
                <a:solidFill>
                  <a:schemeClr val="tx1"/>
                </a:solidFill>
                <a:effectLst/>
              </a:rPr>
              <a:t>DATA MODELING-</a:t>
            </a:r>
            <a:r>
              <a:rPr lang="en-IN" b="0" i="0">
                <a:solidFill>
                  <a:srgbClr val="D5D5D5"/>
                </a:solidFill>
                <a:effectLst/>
                <a:latin typeface="Roboto" panose="02000000000000000000" pitchFamily="2" charset="0"/>
              </a:rPr>
              <a:t> </a:t>
            </a:r>
            <a:r>
              <a:rPr lang="en-IN" b="1" i="0">
                <a:solidFill>
                  <a:schemeClr val="tx2">
                    <a:lumMod val="75000"/>
                    <a:lumOff val="25000"/>
                  </a:schemeClr>
                </a:solidFill>
                <a:effectLst/>
              </a:rPr>
              <a:t>GENERATOR</a:t>
            </a:r>
          </a:p>
        </p:txBody>
      </p:sp>
      <p:sp>
        <p:nvSpPr>
          <p:cNvPr id="7" name="Content Placeholder 6">
            <a:extLst>
              <a:ext uri="{FF2B5EF4-FFF2-40B4-BE49-F238E27FC236}">
                <a16:creationId xmlns:a16="http://schemas.microsoft.com/office/drawing/2014/main" id="{87D2A091-F410-5F28-1AF6-077B62D549E8}"/>
              </a:ext>
            </a:extLst>
          </p:cNvPr>
          <p:cNvSpPr>
            <a:spLocks noGrp="1"/>
          </p:cNvSpPr>
          <p:nvPr>
            <p:ph idx="1"/>
          </p:nvPr>
        </p:nvSpPr>
        <p:spPr>
          <a:xfrm>
            <a:off x="1371599" y="1458686"/>
            <a:ext cx="10493829" cy="5475514"/>
          </a:xfrm>
        </p:spPr>
        <p:txBody>
          <a:bodyPr vert="horz" lIns="91440" tIns="45720" rIns="91440" bIns="45720" rtlCol="0" anchor="t">
            <a:normAutofit/>
          </a:bodyPr>
          <a:lstStyle/>
          <a:p>
            <a:pPr marL="383540" indent="-383540"/>
            <a:r>
              <a:rPr lang="en-IN" sz="2400" dirty="0"/>
              <a:t>Input layers</a:t>
            </a:r>
          </a:p>
          <a:p>
            <a:pPr lvl="1" indent="-383540"/>
            <a:r>
              <a:rPr lang="en-US" sz="2400" i="0" dirty="0"/>
              <a:t>Input seed: Takes random noise as input</a:t>
            </a:r>
          </a:p>
          <a:p>
            <a:pPr lvl="1" indent="-383540"/>
            <a:r>
              <a:rPr lang="en-US" sz="2400" i="0" dirty="0"/>
              <a:t>Input embed: Takes additional embedding information</a:t>
            </a:r>
            <a:endParaRPr lang="en-IN" sz="2400" i="0" dirty="0"/>
          </a:p>
          <a:p>
            <a:pPr marL="383540" indent="-383540"/>
            <a:r>
              <a:rPr lang="en-IN" sz="2400" dirty="0"/>
              <a:t>4-convolution layers</a:t>
            </a:r>
            <a:r>
              <a:rPr lang="en-US" sz="2400" dirty="0"/>
              <a:t> with 256 filters and kernel size of 5x5</a:t>
            </a:r>
            <a:r>
              <a:rPr lang="en-IN" sz="2400" dirty="0"/>
              <a:t> followed by,</a:t>
            </a:r>
          </a:p>
          <a:p>
            <a:pPr lvl="1" indent="-383540"/>
            <a:r>
              <a:rPr lang="en-IN" sz="2400" i="0" dirty="0"/>
              <a:t>Batch normalization</a:t>
            </a:r>
            <a:endParaRPr lang="en-IN" sz="2400" i="0" dirty="0">
              <a:solidFill>
                <a:schemeClr val="tx2">
                  <a:lumMod val="90000"/>
                  <a:lumOff val="10000"/>
                </a:schemeClr>
              </a:solidFill>
            </a:endParaRPr>
          </a:p>
          <a:p>
            <a:pPr lvl="1" indent="-383540"/>
            <a:r>
              <a:rPr lang="en-US" sz="2400" b="0" i="0" dirty="0" err="1">
                <a:solidFill>
                  <a:schemeClr val="tx2">
                    <a:lumMod val="90000"/>
                    <a:lumOff val="10000"/>
                  </a:schemeClr>
                </a:solidFill>
                <a:effectLst/>
              </a:rPr>
              <a:t>LeakyReLU</a:t>
            </a:r>
            <a:r>
              <a:rPr lang="en-US" sz="2400" b="0" i="0" dirty="0">
                <a:solidFill>
                  <a:schemeClr val="tx2">
                    <a:lumMod val="90000"/>
                    <a:lumOff val="10000"/>
                  </a:schemeClr>
                </a:solidFill>
                <a:effectLst/>
              </a:rPr>
              <a:t> activation with a slope of 0.2</a:t>
            </a:r>
            <a:r>
              <a:rPr lang="en-US" sz="2400" b="0" i="0" dirty="0">
                <a:solidFill>
                  <a:srgbClr val="ECECEC"/>
                </a:solidFill>
                <a:effectLst/>
              </a:rPr>
              <a:t>.</a:t>
            </a:r>
            <a:endParaRPr lang="en-IN" sz="2400" i="0" dirty="0"/>
          </a:p>
          <a:p>
            <a:pPr marL="383540" indent="-383540"/>
            <a:r>
              <a:rPr lang="en-IN" sz="2400" i="0" dirty="0">
                <a:solidFill>
                  <a:schemeClr val="tx2">
                    <a:lumMod val="90000"/>
                    <a:lumOff val="10000"/>
                  </a:schemeClr>
                </a:solidFill>
                <a:effectLst/>
              </a:rPr>
              <a:t>Output Convolutional Layer</a:t>
            </a:r>
          </a:p>
          <a:p>
            <a:pPr lvl="1" indent="-383540"/>
            <a:r>
              <a:rPr lang="en-IN" sz="2400" i="0" dirty="0">
                <a:solidFill>
                  <a:schemeClr val="tx2">
                    <a:lumMod val="90000"/>
                    <a:lumOff val="10000"/>
                  </a:schemeClr>
                </a:solidFill>
              </a:rPr>
              <a:t>Produce</a:t>
            </a:r>
            <a:r>
              <a:rPr lang="en-IN" sz="2400" b="0" i="0" dirty="0">
                <a:solidFill>
                  <a:schemeClr val="tx2">
                    <a:lumMod val="90000"/>
                    <a:lumOff val="10000"/>
                  </a:schemeClr>
                </a:solidFill>
                <a:effectLst/>
              </a:rPr>
              <a:t> the output image</a:t>
            </a:r>
          </a:p>
          <a:p>
            <a:pPr lvl="1" indent="-383540"/>
            <a:r>
              <a:rPr kumimoji="0" lang="en-US" altLang="en-US" sz="2400" b="0" i="0" u="none" strike="noStrike" cap="none" normalizeH="0" baseline="0" dirty="0">
                <a:ln>
                  <a:noFill/>
                </a:ln>
                <a:solidFill>
                  <a:schemeClr val="tx2">
                    <a:lumMod val="90000"/>
                    <a:lumOff val="10000"/>
                  </a:schemeClr>
                </a:solidFill>
                <a:effectLst/>
              </a:rPr>
              <a:t>Activation function (</a:t>
            </a:r>
            <a:r>
              <a:rPr lang="en-US" altLang="en-US" sz="2400" i="0" dirty="0">
                <a:solidFill>
                  <a:schemeClr val="tx2">
                    <a:lumMod val="90000"/>
                    <a:lumOff val="10000"/>
                  </a:schemeClr>
                </a:solidFill>
              </a:rPr>
              <a:t>Tanh</a:t>
            </a:r>
            <a:r>
              <a:rPr kumimoji="0" lang="en-US" altLang="en-US" sz="2400" b="0" i="0" u="none" strike="noStrike" cap="none" normalizeH="0" baseline="0" dirty="0">
                <a:ln>
                  <a:noFill/>
                </a:ln>
                <a:solidFill>
                  <a:schemeClr val="tx2">
                    <a:lumMod val="90000"/>
                    <a:lumOff val="10000"/>
                  </a:schemeClr>
                </a:solidFill>
                <a:effectLst/>
              </a:rPr>
              <a:t>) to ensure output values are in the range [-1, 1]</a:t>
            </a:r>
            <a:endParaRPr lang="en-IN" dirty="0">
              <a:solidFill>
                <a:schemeClr val="tx2">
                  <a:lumMod val="90000"/>
                  <a:lumOff val="10000"/>
                </a:schemeClr>
              </a:solidFill>
            </a:endParaRPr>
          </a:p>
        </p:txBody>
      </p:sp>
    </p:spTree>
    <p:extLst>
      <p:ext uri="{BB962C8B-B14F-4D97-AF65-F5344CB8AC3E}">
        <p14:creationId xmlns:p14="http://schemas.microsoft.com/office/powerpoint/2010/main" val="1577695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i="0">
                <a:solidFill>
                  <a:schemeClr val="tx1"/>
                </a:solidFill>
                <a:effectLst/>
              </a:rPr>
              <a:t>DATA MODELING-</a:t>
            </a:r>
            <a:r>
              <a:rPr lang="en-IN" b="0" i="0">
                <a:solidFill>
                  <a:srgbClr val="D5D5D5"/>
                </a:solidFill>
                <a:effectLst/>
                <a:latin typeface="Roboto" panose="02000000000000000000" pitchFamily="2" charset="0"/>
              </a:rPr>
              <a:t> </a:t>
            </a:r>
            <a:r>
              <a:rPr lang="en-IN" b="1" i="0">
                <a:solidFill>
                  <a:schemeClr val="tx2">
                    <a:lumMod val="75000"/>
                    <a:lumOff val="25000"/>
                  </a:schemeClr>
                </a:solidFill>
                <a:effectLst/>
              </a:rPr>
              <a:t>GENERATOR</a:t>
            </a:r>
          </a:p>
        </p:txBody>
      </p:sp>
      <p:pic>
        <p:nvPicPr>
          <p:cNvPr id="5" name="Content Placeholder 4">
            <a:extLst>
              <a:ext uri="{FF2B5EF4-FFF2-40B4-BE49-F238E27FC236}">
                <a16:creationId xmlns:a16="http://schemas.microsoft.com/office/drawing/2014/main" id="{B3AE930A-1BF4-9DEE-4B43-243C27075A14}"/>
              </a:ext>
            </a:extLst>
          </p:cNvPr>
          <p:cNvPicPr>
            <a:picLocks noGrp="1" noChangeAspect="1"/>
          </p:cNvPicPr>
          <p:nvPr>
            <p:ph idx="1"/>
          </p:nvPr>
        </p:nvPicPr>
        <p:blipFill>
          <a:blip r:embed="rId2"/>
          <a:stretch>
            <a:fillRect/>
          </a:stretch>
        </p:blipFill>
        <p:spPr>
          <a:xfrm>
            <a:off x="1371600" y="1201980"/>
            <a:ext cx="10635343" cy="5536277"/>
          </a:xfrm>
        </p:spPr>
      </p:pic>
    </p:spTree>
    <p:extLst>
      <p:ext uri="{BB962C8B-B14F-4D97-AF65-F5344CB8AC3E}">
        <p14:creationId xmlns:p14="http://schemas.microsoft.com/office/powerpoint/2010/main" val="1892729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i="0">
                <a:solidFill>
                  <a:schemeClr val="tx1"/>
                </a:solidFill>
                <a:effectLst/>
              </a:rPr>
              <a:t>DATA MODELING-</a:t>
            </a:r>
            <a:r>
              <a:rPr lang="en-IN" b="1" i="0">
                <a:solidFill>
                  <a:schemeClr val="tx2">
                    <a:lumMod val="75000"/>
                    <a:lumOff val="25000"/>
                  </a:schemeClr>
                </a:solidFill>
                <a:effectLst/>
              </a:rPr>
              <a:t>DISCRIMINATOR</a:t>
            </a: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0" y="1556657"/>
            <a:ext cx="10515600" cy="5181599"/>
          </a:xfrm>
        </p:spPr>
        <p:txBody>
          <a:bodyPr vert="horz" lIns="91440" tIns="45720" rIns="91440" bIns="45720" rtlCol="0" anchor="t">
            <a:normAutofit/>
          </a:bodyPr>
          <a:lstStyle/>
          <a:p>
            <a:pPr marL="383540" indent="-383540" algn="just"/>
            <a:r>
              <a:rPr lang="en-US" sz="2400" dirty="0">
                <a:solidFill>
                  <a:schemeClr val="tx2">
                    <a:lumMod val="90000"/>
                    <a:lumOff val="10000"/>
                  </a:schemeClr>
                </a:solidFill>
              </a:rPr>
              <a:t>This discriminator network is designed to take input images and classify them as real or fake. </a:t>
            </a:r>
            <a:endParaRPr lang="en-US" dirty="0"/>
          </a:p>
          <a:p>
            <a:pPr marL="383540" indent="-383540" algn="just"/>
            <a:r>
              <a:rPr lang="en-US" sz="2400" dirty="0">
                <a:solidFill>
                  <a:schemeClr val="tx2">
                    <a:lumMod val="90000"/>
                    <a:lumOff val="10000"/>
                  </a:schemeClr>
                </a:solidFill>
              </a:rPr>
              <a:t>It learns to discriminate between real and fake images generated by the generator network.</a:t>
            </a:r>
          </a:p>
          <a:p>
            <a:pPr marL="383540" indent="-383540" algn="just"/>
            <a:r>
              <a:rPr lang="en-US" sz="2400" dirty="0">
                <a:solidFill>
                  <a:schemeClr val="tx2">
                    <a:lumMod val="90000"/>
                    <a:lumOff val="10000"/>
                  </a:schemeClr>
                </a:solidFill>
              </a:rPr>
              <a:t>There are </a:t>
            </a:r>
          </a:p>
          <a:p>
            <a:pPr lvl="1" indent="-383540" algn="just"/>
            <a:r>
              <a:rPr lang="en-US" sz="2400" i="0" dirty="0">
                <a:solidFill>
                  <a:schemeClr val="tx2">
                    <a:lumMod val="90000"/>
                    <a:lumOff val="10000"/>
                  </a:schemeClr>
                </a:solidFill>
              </a:rPr>
              <a:t>Input layers</a:t>
            </a:r>
          </a:p>
          <a:p>
            <a:pPr lvl="1" indent="-383540" algn="just"/>
            <a:r>
              <a:rPr lang="en-US" sz="2400" i="0" dirty="0">
                <a:solidFill>
                  <a:schemeClr val="tx2">
                    <a:lumMod val="90000"/>
                    <a:lumOff val="10000"/>
                  </a:schemeClr>
                </a:solidFill>
              </a:rPr>
              <a:t>4-Convolutional layers each followed by batch normalization , Leaky </a:t>
            </a:r>
            <a:r>
              <a:rPr lang="en-US" sz="2400" i="0" dirty="0" err="1">
                <a:solidFill>
                  <a:schemeClr val="tx2">
                    <a:lumMod val="90000"/>
                    <a:lumOff val="10000"/>
                  </a:schemeClr>
                </a:solidFill>
              </a:rPr>
              <a:t>ReLU</a:t>
            </a:r>
            <a:r>
              <a:rPr lang="en-US" sz="2400" i="0" dirty="0">
                <a:solidFill>
                  <a:schemeClr val="tx2">
                    <a:lumMod val="90000"/>
                    <a:lumOff val="10000"/>
                  </a:schemeClr>
                </a:solidFill>
              </a:rPr>
              <a:t>, dropout</a:t>
            </a:r>
          </a:p>
          <a:p>
            <a:pPr lvl="1" indent="-383540" algn="just"/>
            <a:r>
              <a:rPr lang="en-US" sz="2400" b="0" i="0" dirty="0">
                <a:solidFill>
                  <a:schemeClr val="tx2">
                    <a:lumMod val="90000"/>
                    <a:lumOff val="10000"/>
                  </a:schemeClr>
                </a:solidFill>
                <a:effectLst/>
              </a:rPr>
              <a:t>Flatten layer to convert the 2D feature maps into a 1D vector.</a:t>
            </a:r>
          </a:p>
          <a:p>
            <a:pPr lvl="1" indent="-383540" algn="just"/>
            <a:r>
              <a:rPr lang="en-IN" sz="2400" i="0" dirty="0">
                <a:solidFill>
                  <a:schemeClr val="tx2">
                    <a:lumMod val="90000"/>
                    <a:lumOff val="10000"/>
                  </a:schemeClr>
                </a:solidFill>
                <a:effectLst/>
              </a:rPr>
              <a:t>Output Layer:</a:t>
            </a:r>
            <a:r>
              <a:rPr lang="en-US" sz="2400" i="0" dirty="0">
                <a:solidFill>
                  <a:schemeClr val="tx2">
                    <a:lumMod val="90000"/>
                    <a:lumOff val="10000"/>
                  </a:schemeClr>
                </a:solidFill>
                <a:effectLst/>
              </a:rPr>
              <a:t>Dense layer with a single unit and sigmoid activation to produce the final output</a:t>
            </a:r>
            <a:endParaRPr lang="en-US" sz="2400" i="0" dirty="0">
              <a:solidFill>
                <a:schemeClr val="tx2">
                  <a:lumMod val="90000"/>
                  <a:lumOff val="10000"/>
                </a:schemeClr>
              </a:solidFill>
            </a:endParaRPr>
          </a:p>
          <a:p>
            <a:pPr marL="383540" indent="-383540" algn="just"/>
            <a:endParaRPr lang="en-IN" sz="2400" dirty="0"/>
          </a:p>
        </p:txBody>
      </p:sp>
    </p:spTree>
    <p:extLst>
      <p:ext uri="{BB962C8B-B14F-4D97-AF65-F5344CB8AC3E}">
        <p14:creationId xmlns:p14="http://schemas.microsoft.com/office/powerpoint/2010/main" val="2423526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i="0">
                <a:solidFill>
                  <a:schemeClr val="tx1"/>
                </a:solidFill>
                <a:effectLst/>
              </a:rPr>
              <a:t>DATA MODELING-</a:t>
            </a:r>
            <a:r>
              <a:rPr lang="en-IN" b="1" i="0">
                <a:solidFill>
                  <a:schemeClr val="tx2">
                    <a:lumMod val="75000"/>
                    <a:lumOff val="25000"/>
                  </a:schemeClr>
                </a:solidFill>
                <a:effectLst/>
              </a:rPr>
              <a:t>DISCRIMINATOR</a:t>
            </a:r>
          </a:p>
        </p:txBody>
      </p:sp>
      <p:pic>
        <p:nvPicPr>
          <p:cNvPr id="5" name="Content Placeholder 4">
            <a:extLst>
              <a:ext uri="{FF2B5EF4-FFF2-40B4-BE49-F238E27FC236}">
                <a16:creationId xmlns:a16="http://schemas.microsoft.com/office/drawing/2014/main" id="{862BD995-E11A-98F5-C954-CA774589C1DD}"/>
              </a:ext>
            </a:extLst>
          </p:cNvPr>
          <p:cNvPicPr>
            <a:picLocks noGrp="1" noChangeAspect="1"/>
          </p:cNvPicPr>
          <p:nvPr>
            <p:ph idx="1"/>
          </p:nvPr>
        </p:nvPicPr>
        <p:blipFill>
          <a:blip r:embed="rId2"/>
          <a:stretch>
            <a:fillRect/>
          </a:stretch>
        </p:blipFill>
        <p:spPr>
          <a:xfrm>
            <a:off x="1458686" y="1186543"/>
            <a:ext cx="10461171" cy="5440788"/>
          </a:xfrm>
        </p:spPr>
      </p:pic>
    </p:spTree>
    <p:extLst>
      <p:ext uri="{BB962C8B-B14F-4D97-AF65-F5344CB8AC3E}">
        <p14:creationId xmlns:p14="http://schemas.microsoft.com/office/powerpoint/2010/main" val="1684776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091453" y="347043"/>
            <a:ext cx="9601200" cy="1485900"/>
          </a:xfrm>
        </p:spPr>
        <p:txBody>
          <a:bodyPr/>
          <a:lstStyle/>
          <a:p>
            <a:pPr algn="l"/>
            <a:r>
              <a:rPr lang="en-IN" b="1" i="0">
                <a:solidFill>
                  <a:schemeClr val="tx1">
                    <a:lumMod val="95000"/>
                    <a:lumOff val="5000"/>
                  </a:schemeClr>
                </a:solidFill>
                <a:effectLst/>
              </a:rPr>
              <a:t>TRAINING</a:t>
            </a:r>
          </a:p>
        </p:txBody>
      </p:sp>
      <p:pic>
        <p:nvPicPr>
          <p:cNvPr id="4" name="Content Placeholder 3" descr="A computer screen shot of a program&#10;&#10;Description automatically generated">
            <a:extLst>
              <a:ext uri="{FF2B5EF4-FFF2-40B4-BE49-F238E27FC236}">
                <a16:creationId xmlns:a16="http://schemas.microsoft.com/office/drawing/2014/main" id="{41E68DF5-524A-0CC0-CC46-F907616262C7}"/>
              </a:ext>
            </a:extLst>
          </p:cNvPr>
          <p:cNvPicPr>
            <a:picLocks noGrp="1" noChangeAspect="1"/>
          </p:cNvPicPr>
          <p:nvPr>
            <p:ph idx="1"/>
          </p:nvPr>
        </p:nvPicPr>
        <p:blipFill>
          <a:blip r:embed="rId2"/>
          <a:stretch>
            <a:fillRect/>
          </a:stretch>
        </p:blipFill>
        <p:spPr>
          <a:xfrm>
            <a:off x="1499348" y="1092880"/>
            <a:ext cx="10029263" cy="5553022"/>
          </a:xfrm>
        </p:spPr>
      </p:pic>
    </p:spTree>
    <p:extLst>
      <p:ext uri="{BB962C8B-B14F-4D97-AF65-F5344CB8AC3E}">
        <p14:creationId xmlns:p14="http://schemas.microsoft.com/office/powerpoint/2010/main" val="1707233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a:solidFill>
                  <a:schemeClr val="tx1">
                    <a:lumMod val="95000"/>
                    <a:lumOff val="5000"/>
                  </a:schemeClr>
                </a:solidFill>
              </a:rPr>
              <a:t>RESULTS</a:t>
            </a:r>
            <a:endParaRPr lang="en-IN" b="1" i="0">
              <a:solidFill>
                <a:schemeClr val="tx1">
                  <a:lumMod val="95000"/>
                  <a:lumOff val="5000"/>
                </a:schemeClr>
              </a:solidFill>
              <a:effectLst/>
            </a:endParaRPr>
          </a:p>
        </p:txBody>
      </p:sp>
      <p:pic>
        <p:nvPicPr>
          <p:cNvPr id="5" name="Content Placeholder 4">
            <a:extLst>
              <a:ext uri="{FF2B5EF4-FFF2-40B4-BE49-F238E27FC236}">
                <a16:creationId xmlns:a16="http://schemas.microsoft.com/office/drawing/2014/main" id="{B93DF7AB-7869-9D59-552B-41F68751E989}"/>
              </a:ext>
            </a:extLst>
          </p:cNvPr>
          <p:cNvPicPr>
            <a:picLocks noGrp="1" noChangeAspect="1"/>
          </p:cNvPicPr>
          <p:nvPr>
            <p:ph idx="1"/>
          </p:nvPr>
        </p:nvPicPr>
        <p:blipFill>
          <a:blip r:embed="rId2"/>
          <a:stretch>
            <a:fillRect/>
          </a:stretch>
        </p:blipFill>
        <p:spPr>
          <a:xfrm>
            <a:off x="1709056" y="1948321"/>
            <a:ext cx="9601200" cy="4670194"/>
          </a:xfrm>
        </p:spPr>
      </p:pic>
      <p:sp>
        <p:nvSpPr>
          <p:cNvPr id="6" name="TextBox 5">
            <a:extLst>
              <a:ext uri="{FF2B5EF4-FFF2-40B4-BE49-F238E27FC236}">
                <a16:creationId xmlns:a16="http://schemas.microsoft.com/office/drawing/2014/main" id="{42CE498A-4AC9-85F4-CE75-F9731215EC4B}"/>
              </a:ext>
            </a:extLst>
          </p:cNvPr>
          <p:cNvSpPr txBox="1"/>
          <p:nvPr/>
        </p:nvSpPr>
        <p:spPr>
          <a:xfrm>
            <a:off x="4022271" y="1347728"/>
            <a:ext cx="9165771" cy="461665"/>
          </a:xfrm>
          <a:prstGeom prst="rect">
            <a:avLst/>
          </a:prstGeom>
          <a:noFill/>
        </p:spPr>
        <p:txBody>
          <a:bodyPr wrap="square" lIns="91440" tIns="45720" rIns="91440" bIns="45720" rtlCol="0" anchor="t">
            <a:spAutoFit/>
          </a:bodyPr>
          <a:lstStyle/>
          <a:p>
            <a:r>
              <a:rPr lang="en-IN" sz="2400" b="1">
                <a:solidFill>
                  <a:schemeClr val="tx2">
                    <a:lumMod val="90000"/>
                    <a:lumOff val="10000"/>
                  </a:schemeClr>
                </a:solidFill>
              </a:rPr>
              <a:t>TEXT : This flower is yellow in color</a:t>
            </a:r>
          </a:p>
        </p:txBody>
      </p:sp>
    </p:spTree>
    <p:extLst>
      <p:ext uri="{BB962C8B-B14F-4D97-AF65-F5344CB8AC3E}">
        <p14:creationId xmlns:p14="http://schemas.microsoft.com/office/powerpoint/2010/main" val="1797887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a:solidFill>
                  <a:schemeClr val="tx1">
                    <a:lumMod val="95000"/>
                    <a:lumOff val="5000"/>
                  </a:schemeClr>
                </a:solidFill>
              </a:rPr>
              <a:t>RESULTS</a:t>
            </a:r>
            <a:endParaRPr lang="en-IN" b="1" i="0">
              <a:solidFill>
                <a:schemeClr val="tx1">
                  <a:lumMod val="95000"/>
                  <a:lumOff val="5000"/>
                </a:schemeClr>
              </a:solidFill>
              <a:effectLst/>
            </a:endParaRPr>
          </a:p>
        </p:txBody>
      </p:sp>
      <p:pic>
        <p:nvPicPr>
          <p:cNvPr id="5" name="Content Placeholder 4">
            <a:extLst>
              <a:ext uri="{FF2B5EF4-FFF2-40B4-BE49-F238E27FC236}">
                <a16:creationId xmlns:a16="http://schemas.microsoft.com/office/drawing/2014/main" id="{548722B3-0A21-8907-57DE-EF71A67D01FD}"/>
              </a:ext>
            </a:extLst>
          </p:cNvPr>
          <p:cNvPicPr>
            <a:picLocks noGrp="1" noChangeAspect="1"/>
          </p:cNvPicPr>
          <p:nvPr>
            <p:ph idx="1"/>
          </p:nvPr>
        </p:nvPicPr>
        <p:blipFill>
          <a:blip r:embed="rId2"/>
          <a:stretch>
            <a:fillRect/>
          </a:stretch>
        </p:blipFill>
        <p:spPr>
          <a:xfrm>
            <a:off x="1371600" y="1817293"/>
            <a:ext cx="9954004" cy="4827193"/>
          </a:xfrm>
        </p:spPr>
      </p:pic>
      <p:sp>
        <p:nvSpPr>
          <p:cNvPr id="6" name="TextBox 5">
            <a:extLst>
              <a:ext uri="{FF2B5EF4-FFF2-40B4-BE49-F238E27FC236}">
                <a16:creationId xmlns:a16="http://schemas.microsoft.com/office/drawing/2014/main" id="{409777CA-3551-CF98-8148-E9651CF540B0}"/>
              </a:ext>
            </a:extLst>
          </p:cNvPr>
          <p:cNvSpPr txBox="1"/>
          <p:nvPr/>
        </p:nvSpPr>
        <p:spPr>
          <a:xfrm>
            <a:off x="3597729" y="1249757"/>
            <a:ext cx="9165771" cy="461665"/>
          </a:xfrm>
          <a:prstGeom prst="rect">
            <a:avLst/>
          </a:prstGeom>
          <a:noFill/>
        </p:spPr>
        <p:txBody>
          <a:bodyPr wrap="square" rtlCol="0">
            <a:spAutoFit/>
          </a:bodyPr>
          <a:lstStyle/>
          <a:p>
            <a:r>
              <a:rPr lang="en-IN" sz="2400" b="1">
                <a:solidFill>
                  <a:schemeClr val="tx2">
                    <a:lumMod val="90000"/>
                    <a:lumOff val="10000"/>
                  </a:schemeClr>
                </a:solidFill>
              </a:rPr>
              <a:t>TEXT : This flower is orange in </a:t>
            </a:r>
            <a:r>
              <a:rPr lang="en-IN" sz="2400" b="1" err="1">
                <a:solidFill>
                  <a:schemeClr val="tx2">
                    <a:lumMod val="90000"/>
                    <a:lumOff val="10000"/>
                  </a:schemeClr>
                </a:solidFill>
              </a:rPr>
              <a:t>color</a:t>
            </a:r>
            <a:endParaRPr lang="en-IN" sz="2400" b="1">
              <a:solidFill>
                <a:schemeClr val="tx2">
                  <a:lumMod val="90000"/>
                  <a:lumOff val="10000"/>
                </a:schemeClr>
              </a:solidFill>
            </a:endParaRPr>
          </a:p>
        </p:txBody>
      </p:sp>
    </p:spTree>
    <p:extLst>
      <p:ext uri="{BB962C8B-B14F-4D97-AF65-F5344CB8AC3E}">
        <p14:creationId xmlns:p14="http://schemas.microsoft.com/office/powerpoint/2010/main" val="10406347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 b="1">
                <a:solidFill>
                  <a:schemeClr val="tx1">
                    <a:lumMod val="95000"/>
                    <a:lumOff val="5000"/>
                  </a:schemeClr>
                </a:solidFill>
              </a:rPr>
              <a:t>TOOLS REQUIRED</a:t>
            </a:r>
            <a:endParaRPr lang="en-IN" b="1" i="0">
              <a:solidFill>
                <a:schemeClr val="tx1">
                  <a:lumMod val="95000"/>
                  <a:lumOff val="5000"/>
                </a:schemeClr>
              </a:solidFill>
              <a:effectLst/>
            </a:endParaRP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1" y="1711668"/>
            <a:ext cx="8277567" cy="4498106"/>
          </a:xfrm>
        </p:spPr>
        <p:txBody>
          <a:bodyPr vert="horz" lIns="91440" tIns="45720" rIns="91440" bIns="45720" rtlCol="0" anchor="ctr">
            <a:noAutofit/>
          </a:bodyPr>
          <a:lstStyle/>
          <a:p>
            <a:pPr marL="383540" indent="-383540" algn="just">
              <a:buFont typeface="Wingdings" panose="020B0503020102020204" pitchFamily="34" charset="0"/>
              <a:buChar char="§"/>
            </a:pPr>
            <a:endParaRPr lang="en-IN" sz="2600">
              <a:solidFill>
                <a:schemeClr val="tx2">
                  <a:lumMod val="90000"/>
                  <a:lumOff val="10000"/>
                </a:schemeClr>
              </a:solidFill>
              <a:latin typeface="Calibri"/>
              <a:ea typeface="Calibri"/>
              <a:cs typeface="Calibri"/>
            </a:endParaRPr>
          </a:p>
          <a:p>
            <a:pPr marL="383540" indent="-383540" algn="just">
              <a:buFont typeface="Wingdings" panose="020B0503020102020204" pitchFamily="34" charset="0"/>
              <a:buChar char="§"/>
            </a:pPr>
            <a:r>
              <a:rPr lang="en-IN" sz="3200">
                <a:solidFill>
                  <a:schemeClr val="tx2">
                    <a:lumMod val="90000"/>
                    <a:lumOff val="10000"/>
                  </a:schemeClr>
                </a:solidFill>
                <a:latin typeface="Calibri"/>
                <a:ea typeface="Calibri"/>
                <a:cs typeface="Calibri"/>
              </a:rPr>
              <a:t>Computational Resources:</a:t>
            </a:r>
          </a:p>
          <a:p>
            <a:pPr marL="0" indent="0" algn="just">
              <a:buNone/>
            </a:pPr>
            <a:r>
              <a:rPr lang="en-IN" sz="3200">
                <a:solidFill>
                  <a:schemeClr val="tx2">
                    <a:lumMod val="90000"/>
                    <a:lumOff val="10000"/>
                  </a:schemeClr>
                </a:solidFill>
                <a:latin typeface="Calibri"/>
                <a:ea typeface="Calibri"/>
                <a:cs typeface="Calibri"/>
              </a:rPr>
              <a:t>            &gt; High-powered GPUs </a:t>
            </a:r>
          </a:p>
          <a:p>
            <a:pPr marL="0" indent="0" algn="just">
              <a:buNone/>
            </a:pPr>
            <a:r>
              <a:rPr lang="en-IN" sz="3200">
                <a:solidFill>
                  <a:schemeClr val="tx2">
                    <a:lumMod val="90000"/>
                    <a:lumOff val="10000"/>
                  </a:schemeClr>
                </a:solidFill>
                <a:latin typeface="Calibri"/>
                <a:ea typeface="Calibri"/>
                <a:cs typeface="Calibri"/>
              </a:rPr>
              <a:t>            &gt; Robust computational infrastructures</a:t>
            </a:r>
            <a:endParaRPr lang="en-IN" sz="3200">
              <a:solidFill>
                <a:schemeClr val="tx2">
                  <a:lumMod val="90000"/>
                  <a:lumOff val="10000"/>
                </a:schemeClr>
              </a:solidFill>
              <a:latin typeface="Calibri"/>
              <a:cs typeface="Calibri"/>
            </a:endParaRPr>
          </a:p>
          <a:p>
            <a:pPr marL="383540" indent="-383540" algn="just">
              <a:buFont typeface="Wingdings" panose="020B0503020102020204" pitchFamily="34" charset="0"/>
              <a:buChar char="§"/>
            </a:pPr>
            <a:r>
              <a:rPr lang="en-IN" sz="3200">
                <a:solidFill>
                  <a:schemeClr val="tx2">
                    <a:lumMod val="90000"/>
                    <a:lumOff val="10000"/>
                  </a:schemeClr>
                </a:solidFill>
                <a:latin typeface="Calibri"/>
                <a:ea typeface="Calibri"/>
                <a:cs typeface="Calibri"/>
              </a:rPr>
              <a:t>Data</a:t>
            </a:r>
            <a:endParaRPr lang="en-IN" sz="3200">
              <a:solidFill>
                <a:schemeClr val="tx2">
                  <a:lumMod val="90000"/>
                  <a:lumOff val="10000"/>
                </a:schemeClr>
              </a:solidFill>
              <a:latin typeface="Franklin Gothic Book" panose="020B0503020102020204"/>
              <a:ea typeface="Calibri"/>
              <a:cs typeface="Calibri"/>
            </a:endParaRPr>
          </a:p>
          <a:p>
            <a:pPr marL="383540" indent="-383540" algn="just">
              <a:buFont typeface="Wingdings" panose="020B0503020102020204" pitchFamily="34" charset="0"/>
              <a:buChar char="§"/>
            </a:pPr>
            <a:r>
              <a:rPr lang="en-IN" sz="3200">
                <a:solidFill>
                  <a:schemeClr val="tx2">
                    <a:lumMod val="90000"/>
                    <a:lumOff val="10000"/>
                  </a:schemeClr>
                </a:solidFill>
                <a:latin typeface="Calibri"/>
                <a:ea typeface="Calibri"/>
                <a:cs typeface="Calibri"/>
              </a:rPr>
              <a:t>Software Frameworks</a:t>
            </a:r>
            <a:endParaRPr lang="en-IN" sz="3200">
              <a:solidFill>
                <a:schemeClr val="tx2">
                  <a:lumMod val="90000"/>
                  <a:lumOff val="10000"/>
                </a:schemeClr>
              </a:solidFill>
            </a:endParaRPr>
          </a:p>
          <a:p>
            <a:pPr marL="0" indent="0" algn="just">
              <a:buNone/>
            </a:pPr>
            <a:endParaRPr lang="en-IN" sz="2600">
              <a:solidFill>
                <a:schemeClr val="tx2">
                  <a:lumMod val="90000"/>
                  <a:lumOff val="10000"/>
                </a:schemeClr>
              </a:solidFill>
              <a:latin typeface="Calibri"/>
              <a:cs typeface="Calibri"/>
            </a:endParaRPr>
          </a:p>
        </p:txBody>
      </p:sp>
    </p:spTree>
    <p:extLst>
      <p:ext uri="{BB962C8B-B14F-4D97-AF65-F5344CB8AC3E}">
        <p14:creationId xmlns:p14="http://schemas.microsoft.com/office/powerpoint/2010/main" val="677510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 sz="4400" b="1"/>
              <a:t>CONCLUSION</a:t>
            </a:r>
            <a:endParaRPr lang="en-IN" b="1" i="0">
              <a:solidFill>
                <a:schemeClr val="tx1">
                  <a:lumMod val="95000"/>
                  <a:lumOff val="5000"/>
                </a:schemeClr>
              </a:solidFill>
              <a:effectLst/>
            </a:endParaRP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599" y="1717525"/>
            <a:ext cx="10308771" cy="4258732"/>
          </a:xfrm>
        </p:spPr>
        <p:txBody>
          <a:bodyPr vert="horz" lIns="91440" tIns="45720" rIns="91440" bIns="45720" rtlCol="0" anchor="t">
            <a:noAutofit/>
          </a:bodyPr>
          <a:lstStyle/>
          <a:p>
            <a:pPr marL="383540" indent="-383540" algn="just"/>
            <a:r>
              <a:rPr lang="en-IN" sz="2400" b="1">
                <a:solidFill>
                  <a:schemeClr val="tx2">
                    <a:lumMod val="90000"/>
                    <a:lumOff val="10000"/>
                  </a:schemeClr>
                </a:solidFill>
                <a:ea typeface="Calibri"/>
                <a:cs typeface="Calibri"/>
              </a:rPr>
              <a:t>Advancements</a:t>
            </a:r>
            <a:endParaRPr lang="en-IN" sz="2400">
              <a:solidFill>
                <a:schemeClr val="tx2">
                  <a:lumMod val="90000"/>
                  <a:lumOff val="10000"/>
                </a:schemeClr>
              </a:solidFill>
            </a:endParaRPr>
          </a:p>
          <a:p>
            <a:pPr marL="0" indent="0" algn="just">
              <a:buNone/>
            </a:pPr>
            <a:r>
              <a:rPr lang="en-IN" sz="2400">
                <a:solidFill>
                  <a:schemeClr val="tx2">
                    <a:lumMod val="90000"/>
                    <a:lumOff val="10000"/>
                  </a:schemeClr>
                </a:solidFill>
                <a:ea typeface="Calibri"/>
                <a:cs typeface="Calibri"/>
              </a:rPr>
              <a:t> The advancements in GAN-based text-to-image generation hold  promise for various creative applications.</a:t>
            </a:r>
            <a:endParaRPr lang="en-IN" sz="2400">
              <a:solidFill>
                <a:schemeClr val="tx2">
                  <a:lumMod val="90000"/>
                  <a:lumOff val="10000"/>
                </a:schemeClr>
              </a:solidFill>
            </a:endParaRPr>
          </a:p>
          <a:p>
            <a:pPr marL="383540" indent="-383540" algn="just"/>
            <a:r>
              <a:rPr lang="en-IN" sz="2400" b="1">
                <a:solidFill>
                  <a:schemeClr val="tx2">
                    <a:lumMod val="90000"/>
                    <a:lumOff val="10000"/>
                  </a:schemeClr>
                </a:solidFill>
                <a:ea typeface="Calibri"/>
                <a:cs typeface="Calibri"/>
              </a:rPr>
              <a:t>Potential</a:t>
            </a:r>
            <a:endParaRPr lang="en-IN" sz="2400">
              <a:solidFill>
                <a:schemeClr val="tx2">
                  <a:lumMod val="90000"/>
                  <a:lumOff val="10000"/>
                </a:schemeClr>
              </a:solidFill>
            </a:endParaRPr>
          </a:p>
          <a:p>
            <a:pPr marL="0" indent="0" algn="just">
              <a:buNone/>
            </a:pPr>
            <a:r>
              <a:rPr lang="en-IN" sz="2400">
                <a:solidFill>
                  <a:schemeClr val="tx2">
                    <a:lumMod val="90000"/>
                    <a:lumOff val="10000"/>
                  </a:schemeClr>
                </a:solidFill>
                <a:ea typeface="Calibri"/>
                <a:cs typeface="Calibri"/>
              </a:rPr>
              <a:t> This technology has the potential to transform digital art, content      creation, and visual storytelling.</a:t>
            </a:r>
            <a:endParaRPr lang="en-IN" sz="2400">
              <a:solidFill>
                <a:schemeClr val="tx2">
                  <a:lumMod val="90000"/>
                  <a:lumOff val="10000"/>
                </a:schemeClr>
              </a:solidFill>
            </a:endParaRPr>
          </a:p>
          <a:p>
            <a:pPr marL="383540" indent="-383540" algn="just"/>
            <a:r>
              <a:rPr lang="en-IN" sz="2400" b="1">
                <a:solidFill>
                  <a:schemeClr val="tx2">
                    <a:lumMod val="90000"/>
                    <a:lumOff val="10000"/>
                  </a:schemeClr>
                </a:solidFill>
                <a:ea typeface="Calibri"/>
                <a:cs typeface="Calibri"/>
              </a:rPr>
              <a:t>Future Scope</a:t>
            </a:r>
            <a:endParaRPr lang="en-IN" sz="2400">
              <a:solidFill>
                <a:schemeClr val="tx2">
                  <a:lumMod val="90000"/>
                  <a:lumOff val="10000"/>
                </a:schemeClr>
              </a:solidFill>
            </a:endParaRPr>
          </a:p>
          <a:p>
            <a:pPr marL="0" indent="0" algn="just">
              <a:buNone/>
            </a:pPr>
            <a:r>
              <a:rPr lang="en-IN" sz="2400">
                <a:solidFill>
                  <a:schemeClr val="tx2">
                    <a:lumMod val="90000"/>
                    <a:lumOff val="10000"/>
                  </a:schemeClr>
                </a:solidFill>
                <a:ea typeface="Calibri"/>
                <a:cs typeface="Calibri"/>
              </a:rPr>
              <a:t> The intersection of AI and art has vast possibilities, shaping the future of visual media creation.</a:t>
            </a:r>
            <a:endParaRPr lang="en-IN" sz="2400">
              <a:solidFill>
                <a:schemeClr val="tx2">
                  <a:lumMod val="90000"/>
                  <a:lumOff val="10000"/>
                </a:schemeClr>
              </a:solidFill>
            </a:endParaRPr>
          </a:p>
        </p:txBody>
      </p:sp>
    </p:spTree>
    <p:extLst>
      <p:ext uri="{BB962C8B-B14F-4D97-AF65-F5344CB8AC3E}">
        <p14:creationId xmlns:p14="http://schemas.microsoft.com/office/powerpoint/2010/main" val="1327858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
              <a:t>REFERENCES</a:t>
            </a:r>
            <a:endParaRPr lang="en-IN" b="1" i="0">
              <a:solidFill>
                <a:schemeClr val="tx1">
                  <a:lumMod val="95000"/>
                  <a:lumOff val="5000"/>
                </a:schemeClr>
              </a:solidFill>
              <a:effectLst/>
            </a:endParaRP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0" y="1487715"/>
            <a:ext cx="10810724" cy="3581400"/>
          </a:xfrm>
        </p:spPr>
        <p:txBody>
          <a:bodyPr vert="horz" lIns="91440" tIns="45720" rIns="91440" bIns="45720" rtlCol="0" anchor="t">
            <a:noAutofit/>
          </a:bodyPr>
          <a:lstStyle/>
          <a:p>
            <a:pPr marL="383540" indent="-383540"/>
            <a:r>
              <a:rPr lang="en-IN" dirty="0">
                <a:solidFill>
                  <a:schemeClr val="tx2">
                    <a:lumMod val="90000"/>
                    <a:lumOff val="10000"/>
                  </a:schemeClr>
                </a:solidFill>
                <a:ea typeface="Roboto"/>
                <a:cs typeface="Segoe UI"/>
              </a:rPr>
              <a:t>[1] Reed, S., et al. (2016). Generative Adversarial Text-to-Image Synthesis. arXiv:1605.05396.</a:t>
            </a:r>
            <a:endParaRPr lang="en-IN" dirty="0">
              <a:solidFill>
                <a:schemeClr val="tx2">
                  <a:lumMod val="90000"/>
                  <a:lumOff val="10000"/>
                </a:schemeClr>
              </a:solidFill>
              <a:ea typeface="Roboto"/>
              <a:cs typeface="Roboto"/>
            </a:endParaRPr>
          </a:p>
          <a:p>
            <a:pPr marL="383540" indent="-383540"/>
            <a:r>
              <a:rPr lang="en-IN" dirty="0">
                <a:solidFill>
                  <a:schemeClr val="tx2">
                    <a:lumMod val="90000"/>
                    <a:lumOff val="10000"/>
                  </a:schemeClr>
                </a:solidFill>
                <a:ea typeface="Roboto"/>
                <a:cs typeface="Segoe UI"/>
              </a:rPr>
              <a:t>[2] Mirza, M., &amp; </a:t>
            </a:r>
            <a:r>
              <a:rPr lang="en-IN" dirty="0" err="1">
                <a:solidFill>
                  <a:schemeClr val="tx2">
                    <a:lumMod val="90000"/>
                    <a:lumOff val="10000"/>
                  </a:schemeClr>
                </a:solidFill>
                <a:ea typeface="Roboto"/>
                <a:cs typeface="Segoe UI"/>
              </a:rPr>
              <a:t>Osindero</a:t>
            </a:r>
            <a:r>
              <a:rPr lang="en-IN" dirty="0">
                <a:solidFill>
                  <a:schemeClr val="tx2">
                    <a:lumMod val="90000"/>
                    <a:lumOff val="10000"/>
                  </a:schemeClr>
                </a:solidFill>
                <a:ea typeface="Roboto"/>
                <a:cs typeface="Segoe UI"/>
              </a:rPr>
              <a:t>, S. (2014). Conditional Generative Adversarial Nets. arXiv:1411.1784.</a:t>
            </a:r>
            <a:endParaRPr lang="en-IN" dirty="0">
              <a:solidFill>
                <a:schemeClr val="tx2">
                  <a:lumMod val="90000"/>
                  <a:lumOff val="10000"/>
                </a:schemeClr>
              </a:solidFill>
              <a:ea typeface="Roboto"/>
              <a:cs typeface="Roboto"/>
            </a:endParaRPr>
          </a:p>
          <a:p>
            <a:pPr marL="383540" indent="-383540"/>
            <a:r>
              <a:rPr lang="en-IN" dirty="0">
                <a:solidFill>
                  <a:schemeClr val="tx2">
                    <a:lumMod val="90000"/>
                    <a:lumOff val="10000"/>
                  </a:schemeClr>
                </a:solidFill>
                <a:ea typeface="Roboto"/>
                <a:cs typeface="Segoe UI"/>
              </a:rPr>
              <a:t>[3] </a:t>
            </a:r>
            <a:r>
              <a:rPr lang="en-IN" dirty="0" err="1">
                <a:solidFill>
                  <a:schemeClr val="tx2">
                    <a:lumMod val="90000"/>
                    <a:lumOff val="10000"/>
                  </a:schemeClr>
                </a:solidFill>
                <a:ea typeface="Roboto"/>
                <a:cs typeface="Segoe UI"/>
              </a:rPr>
              <a:t>Vinyals</a:t>
            </a:r>
            <a:r>
              <a:rPr lang="en-IN" dirty="0">
                <a:solidFill>
                  <a:schemeClr val="tx2">
                    <a:lumMod val="90000"/>
                    <a:lumOff val="10000"/>
                  </a:schemeClr>
                </a:solidFill>
                <a:ea typeface="Roboto"/>
                <a:cs typeface="Segoe UI"/>
              </a:rPr>
              <a:t>, O., et al. (2015). Show and Tell: A Neural Image Caption Generator. CVPR.</a:t>
            </a:r>
            <a:endParaRPr lang="en-IN" dirty="0">
              <a:solidFill>
                <a:schemeClr val="tx2">
                  <a:lumMod val="90000"/>
                  <a:lumOff val="10000"/>
                </a:schemeClr>
              </a:solidFill>
              <a:ea typeface="Roboto"/>
              <a:cs typeface="Roboto"/>
            </a:endParaRPr>
          </a:p>
          <a:p>
            <a:pPr marL="383540" indent="-383540"/>
            <a:r>
              <a:rPr lang="en-IN" dirty="0">
                <a:solidFill>
                  <a:schemeClr val="tx2">
                    <a:lumMod val="90000"/>
                    <a:lumOff val="10000"/>
                  </a:schemeClr>
                </a:solidFill>
                <a:ea typeface="Roboto"/>
                <a:cs typeface="Segoe UI"/>
              </a:rPr>
              <a:t>[4] </a:t>
            </a:r>
            <a:r>
              <a:rPr lang="en-IN" dirty="0" err="1">
                <a:solidFill>
                  <a:schemeClr val="tx2">
                    <a:lumMod val="90000"/>
                    <a:lumOff val="10000"/>
                  </a:schemeClr>
                </a:solidFill>
                <a:ea typeface="Roboto"/>
                <a:cs typeface="Segoe UI"/>
              </a:rPr>
              <a:t>Karras</a:t>
            </a:r>
            <a:r>
              <a:rPr lang="en-IN" dirty="0">
                <a:solidFill>
                  <a:schemeClr val="tx2">
                    <a:lumMod val="90000"/>
                    <a:lumOff val="10000"/>
                  </a:schemeClr>
                </a:solidFill>
                <a:ea typeface="Roboto"/>
                <a:cs typeface="Segoe UI"/>
              </a:rPr>
              <a:t>, T., et al. (2018). Progressive Growing of GANs for Improved Quality, Stability, and Variation. ICLR.</a:t>
            </a:r>
            <a:endParaRPr lang="en-IN" dirty="0">
              <a:solidFill>
                <a:schemeClr val="tx2">
                  <a:lumMod val="90000"/>
                  <a:lumOff val="10000"/>
                </a:schemeClr>
              </a:solidFill>
              <a:ea typeface="Roboto"/>
              <a:cs typeface="Roboto"/>
            </a:endParaRPr>
          </a:p>
          <a:p>
            <a:pPr marL="383540" indent="-383540"/>
            <a:r>
              <a:rPr lang="en-IN" dirty="0">
                <a:solidFill>
                  <a:schemeClr val="tx2">
                    <a:lumMod val="90000"/>
                    <a:lumOff val="10000"/>
                  </a:schemeClr>
                </a:solidFill>
                <a:ea typeface="Roboto"/>
                <a:cs typeface="Segoe UI"/>
              </a:rPr>
              <a:t>[5] </a:t>
            </a:r>
            <a:r>
              <a:rPr lang="en-IN" dirty="0" err="1">
                <a:solidFill>
                  <a:schemeClr val="tx2">
                    <a:lumMod val="90000"/>
                    <a:lumOff val="10000"/>
                  </a:schemeClr>
                </a:solidFill>
                <a:ea typeface="Roboto"/>
                <a:cs typeface="Segoe UI"/>
              </a:rPr>
              <a:t>Kiros</a:t>
            </a:r>
            <a:r>
              <a:rPr lang="en-IN" dirty="0">
                <a:solidFill>
                  <a:schemeClr val="tx2">
                    <a:lumMod val="90000"/>
                    <a:lumOff val="10000"/>
                  </a:schemeClr>
                </a:solidFill>
                <a:ea typeface="Roboto"/>
                <a:cs typeface="Segoe UI"/>
              </a:rPr>
              <a:t>, R., et al. (2014). Unifying Visual-Semantic </a:t>
            </a:r>
            <a:r>
              <a:rPr lang="en-IN" dirty="0" err="1">
                <a:solidFill>
                  <a:schemeClr val="tx2">
                    <a:lumMod val="90000"/>
                    <a:lumOff val="10000"/>
                  </a:schemeClr>
                </a:solidFill>
                <a:ea typeface="Roboto"/>
                <a:cs typeface="Segoe UI"/>
              </a:rPr>
              <a:t>Embeddings</a:t>
            </a:r>
            <a:r>
              <a:rPr lang="en-IN" dirty="0">
                <a:solidFill>
                  <a:schemeClr val="tx2">
                    <a:lumMod val="90000"/>
                    <a:lumOff val="10000"/>
                  </a:schemeClr>
                </a:solidFill>
                <a:ea typeface="Roboto"/>
                <a:cs typeface="Segoe UI"/>
              </a:rPr>
              <a:t> with Multimodal Neural Language Models. arXiv:1411.2539.</a:t>
            </a:r>
            <a:endParaRPr lang="en-IN" dirty="0">
              <a:solidFill>
                <a:schemeClr val="tx2">
                  <a:lumMod val="90000"/>
                  <a:lumOff val="10000"/>
                </a:schemeClr>
              </a:solidFill>
              <a:ea typeface="Roboto"/>
              <a:cs typeface="Roboto"/>
            </a:endParaRPr>
          </a:p>
          <a:p>
            <a:pPr marL="383540" indent="-383540"/>
            <a:r>
              <a:rPr lang="en-IN" dirty="0">
                <a:solidFill>
                  <a:schemeClr val="tx2">
                    <a:lumMod val="90000"/>
                    <a:lumOff val="10000"/>
                  </a:schemeClr>
                </a:solidFill>
                <a:ea typeface="Roboto"/>
                <a:cs typeface="Segoe UI"/>
              </a:rPr>
              <a:t>[6] Zhu, J. Y., et al. (2019). Towards High-Resolution Image Synthesis with Progressive Growing of GANs. ICLR.</a:t>
            </a:r>
            <a:endParaRPr lang="en-IN" dirty="0">
              <a:solidFill>
                <a:schemeClr val="tx2">
                  <a:lumMod val="90000"/>
                  <a:lumOff val="10000"/>
                </a:schemeClr>
              </a:solidFill>
              <a:ea typeface="Roboto"/>
            </a:endParaRPr>
          </a:p>
        </p:txBody>
      </p:sp>
    </p:spTree>
    <p:extLst>
      <p:ext uri="{BB962C8B-B14F-4D97-AF65-F5344CB8AC3E}">
        <p14:creationId xmlns:p14="http://schemas.microsoft.com/office/powerpoint/2010/main" val="387224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just"/>
            <a:r>
              <a:rPr lang="en" b="1"/>
              <a:t>INTRODUCTION</a:t>
            </a:r>
            <a:endParaRPr lang="en-IN" b="1"/>
          </a:p>
        </p:txBody>
      </p:sp>
      <p:pic>
        <p:nvPicPr>
          <p:cNvPr id="4" name="Picture 3" descr="A close up of a flower&#10;&#10;Description automatically generated">
            <a:extLst>
              <a:ext uri="{FF2B5EF4-FFF2-40B4-BE49-F238E27FC236}">
                <a16:creationId xmlns:a16="http://schemas.microsoft.com/office/drawing/2014/main" id="{E4FFC981-D1CB-34B8-E999-670D0AA3F607}"/>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3000"/>
                    </a14:imgEffect>
                  </a14:imgLayer>
                </a14:imgProps>
              </a:ext>
            </a:extLst>
          </a:blip>
          <a:stretch>
            <a:fillRect/>
          </a:stretch>
        </p:blipFill>
        <p:spPr>
          <a:xfrm>
            <a:off x="7592991" y="1119726"/>
            <a:ext cx="4429939" cy="4583367"/>
          </a:xfrm>
          <a:prstGeom prst="rect">
            <a:avLst/>
          </a:prstGeom>
          <a:effectLst>
            <a:outerShdw blurRad="50800" dist="50800" dir="5400000" sx="1000" sy="1000" algn="ctr" rotWithShape="0">
              <a:srgbClr val="000000"/>
            </a:outerShdw>
          </a:effectLst>
        </p:spPr>
      </p:pic>
      <p:sp>
        <p:nvSpPr>
          <p:cNvPr id="6" name="Rectangle 3">
            <a:extLst>
              <a:ext uri="{FF2B5EF4-FFF2-40B4-BE49-F238E27FC236}">
                <a16:creationId xmlns:a16="http://schemas.microsoft.com/office/drawing/2014/main" id="{3C6AFF77-9B4E-4481-B4F6-CD0F35BEF405}"/>
              </a:ext>
            </a:extLst>
          </p:cNvPr>
          <p:cNvSpPr>
            <a:spLocks noGrp="1" noChangeArrowheads="1"/>
          </p:cNvSpPr>
          <p:nvPr>
            <p:ph idx="1"/>
          </p:nvPr>
        </p:nvSpPr>
        <p:spPr bwMode="auto">
          <a:xfrm>
            <a:off x="1087538" y="1505494"/>
            <a:ext cx="6227662" cy="4324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rPr>
              <a:t> For a human mind, it is very easy to think of new content.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rPr>
              <a:t> But machines process information very differently.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rPr>
              <a:t> GANs are a kind of architecture in Deep Learning that can produce content from random noise.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rPr>
              <a:t> Our aim is to generate images based on the flower dataset. </a:t>
            </a:r>
          </a:p>
        </p:txBody>
      </p:sp>
    </p:spTree>
    <p:extLst>
      <p:ext uri="{BB962C8B-B14F-4D97-AF65-F5344CB8AC3E}">
        <p14:creationId xmlns:p14="http://schemas.microsoft.com/office/powerpoint/2010/main" val="785595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7D901-A4CB-A74B-6268-7FD46F64F120}"/>
              </a:ext>
            </a:extLst>
          </p:cNvPr>
          <p:cNvSpPr>
            <a:spLocks noGrp="1"/>
          </p:cNvSpPr>
          <p:nvPr>
            <p:ph type="title"/>
          </p:nvPr>
        </p:nvSpPr>
        <p:spPr/>
        <p:txBody>
          <a:bodyPr>
            <a:normAutofit/>
          </a:bodyPr>
          <a:lstStyle/>
          <a:p>
            <a:r>
              <a:rPr lang="en-IN" sz="13800"/>
              <a:t>THANK YOU!</a:t>
            </a:r>
          </a:p>
        </p:txBody>
      </p:sp>
      <p:sp>
        <p:nvSpPr>
          <p:cNvPr id="3" name="Text Placeholder 2">
            <a:extLst>
              <a:ext uri="{FF2B5EF4-FFF2-40B4-BE49-F238E27FC236}">
                <a16:creationId xmlns:a16="http://schemas.microsoft.com/office/drawing/2014/main" id="{5C29D245-2DFD-798A-4E74-189779D69840}"/>
              </a:ext>
            </a:extLst>
          </p:cNvPr>
          <p:cNvSpPr>
            <a:spLocks noGrp="1"/>
          </p:cNvSpPr>
          <p:nvPr>
            <p:ph type="body" idx="1"/>
          </p:nvPr>
        </p:nvSpPr>
        <p:spPr>
          <a:xfrm>
            <a:off x="0" y="3429000"/>
            <a:ext cx="9612971" cy="1143324"/>
          </a:xfrm>
        </p:spPr>
        <p:txBody>
          <a:bodyPr vert="horz" lIns="91440" tIns="45720" rIns="91440" bIns="45720" rtlCol="0" anchor="t">
            <a:normAutofit/>
          </a:bodyPr>
          <a:lstStyle/>
          <a:p>
            <a:r>
              <a:rPr lang="en-IN" sz="4000"/>
              <a:t>_____________________________</a:t>
            </a:r>
            <a:endParaRPr lang="en-US" sz="4000"/>
          </a:p>
        </p:txBody>
      </p:sp>
    </p:spTree>
    <p:extLst>
      <p:ext uri="{BB962C8B-B14F-4D97-AF65-F5344CB8AC3E}">
        <p14:creationId xmlns:p14="http://schemas.microsoft.com/office/powerpoint/2010/main" val="1284621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EA792-949F-E021-1E37-84603AE0B4E7}"/>
              </a:ext>
            </a:extLst>
          </p:cNvPr>
          <p:cNvSpPr>
            <a:spLocks noGrp="1"/>
          </p:cNvSpPr>
          <p:nvPr>
            <p:ph type="title"/>
          </p:nvPr>
        </p:nvSpPr>
        <p:spPr/>
        <p:txBody>
          <a:bodyPr/>
          <a:lstStyle/>
          <a:p>
            <a:r>
              <a:rPr lang="en-IN" b="1" dirty="0">
                <a:solidFill>
                  <a:schemeClr val="tx1">
                    <a:lumMod val="95000"/>
                    <a:lumOff val="5000"/>
                  </a:schemeClr>
                </a:solidFill>
              </a:rPr>
              <a:t>ABSTRACT</a:t>
            </a:r>
          </a:p>
        </p:txBody>
      </p:sp>
      <p:sp>
        <p:nvSpPr>
          <p:cNvPr id="3" name="Content Placeholder 2">
            <a:extLst>
              <a:ext uri="{FF2B5EF4-FFF2-40B4-BE49-F238E27FC236}">
                <a16:creationId xmlns:a16="http://schemas.microsoft.com/office/drawing/2014/main" id="{7DA988B5-7225-3C4A-EB63-B65010D49985}"/>
              </a:ext>
            </a:extLst>
          </p:cNvPr>
          <p:cNvSpPr>
            <a:spLocks noGrp="1"/>
          </p:cNvSpPr>
          <p:nvPr>
            <p:ph idx="1"/>
          </p:nvPr>
        </p:nvSpPr>
        <p:spPr>
          <a:xfrm>
            <a:off x="1357222" y="1423358"/>
            <a:ext cx="9601200" cy="4889739"/>
          </a:xfrm>
        </p:spPr>
        <p:txBody>
          <a:bodyPr vert="horz" lIns="91440" tIns="45720" rIns="91440" bIns="45720" rtlCol="0" anchor="t">
            <a:normAutofit/>
          </a:bodyPr>
          <a:lstStyle/>
          <a:p>
            <a:pPr marL="383540" indent="-383540" algn="just"/>
            <a:r>
              <a:rPr lang="en-IN" sz="2300" dirty="0">
                <a:solidFill>
                  <a:schemeClr val="tx2">
                    <a:lumMod val="90000"/>
                    <a:lumOff val="10000"/>
                  </a:schemeClr>
                </a:solidFill>
                <a:ea typeface="+mn-lt"/>
                <a:cs typeface="+mn-lt"/>
              </a:rPr>
              <a:t>Synthetic content generation using machines is a very trending topic in the field of Deep </a:t>
            </a:r>
            <a:r>
              <a:rPr lang="en-IN" sz="2300" dirty="0" err="1">
                <a:solidFill>
                  <a:schemeClr val="tx2">
                    <a:lumMod val="90000"/>
                    <a:lumOff val="10000"/>
                  </a:schemeClr>
                </a:solidFill>
                <a:ea typeface="+mn-lt"/>
                <a:cs typeface="+mn-lt"/>
              </a:rPr>
              <a:t>Learni</a:t>
            </a:r>
            <a:r>
              <a:rPr lang="en-US" sz="2300" dirty="0">
                <a:solidFill>
                  <a:schemeClr val="tx2">
                    <a:lumMod val="90000"/>
                    <a:lumOff val="10000"/>
                  </a:schemeClr>
                </a:solidFill>
                <a:ea typeface="+mn-lt"/>
                <a:cs typeface="+mn-lt"/>
              </a:rPr>
              <a:t>ng.</a:t>
            </a:r>
            <a:endParaRPr lang="en-IN" dirty="0">
              <a:solidFill>
                <a:schemeClr val="tx2">
                  <a:lumMod val="90000"/>
                  <a:lumOff val="10000"/>
                </a:schemeClr>
              </a:solidFill>
            </a:endParaRPr>
          </a:p>
          <a:p>
            <a:pPr marL="383540" indent="-383540" algn="just"/>
            <a:r>
              <a:rPr lang="en-IN" sz="2300" dirty="0">
                <a:solidFill>
                  <a:schemeClr val="tx2">
                    <a:lumMod val="90000"/>
                    <a:lumOff val="10000"/>
                  </a:schemeClr>
                </a:solidFill>
                <a:ea typeface="+mn-lt"/>
                <a:cs typeface="+mn-lt"/>
              </a:rPr>
              <a:t>In the recent past Generative Adversarial Networks (GAN) have shown great promise when it comes to generating images but they are difficult to train and condition.</a:t>
            </a:r>
          </a:p>
          <a:p>
            <a:pPr marL="383540" indent="-383540" algn="just"/>
            <a:r>
              <a:rPr lang="en-IN" sz="2300" dirty="0">
                <a:solidFill>
                  <a:schemeClr val="tx2">
                    <a:lumMod val="90000"/>
                    <a:lumOff val="10000"/>
                  </a:schemeClr>
                </a:solidFill>
                <a:ea typeface="+mn-lt"/>
                <a:cs typeface="+mn-lt"/>
              </a:rPr>
              <a:t>GAN have tremendous applications in generating content in an unsupervised learning approach.</a:t>
            </a:r>
            <a:endParaRPr lang="en-IN" sz="2300" dirty="0">
              <a:solidFill>
                <a:schemeClr val="tx2">
                  <a:lumMod val="90000"/>
                  <a:lumOff val="10000"/>
                </a:schemeClr>
              </a:solidFill>
            </a:endParaRPr>
          </a:p>
          <a:p>
            <a:pPr marL="383540" indent="-383540" algn="just"/>
            <a:r>
              <a:rPr lang="en-IN" sz="2300" dirty="0">
                <a:solidFill>
                  <a:schemeClr val="tx2">
                    <a:lumMod val="90000"/>
                    <a:lumOff val="10000"/>
                  </a:schemeClr>
                </a:solidFill>
                <a:ea typeface="+mn-lt"/>
                <a:cs typeface="+mn-lt"/>
              </a:rPr>
              <a:t>In this project we look at generating 64*64 Images on the fly using a text as an input.</a:t>
            </a:r>
            <a:endParaRPr lang="en-IN" dirty="0">
              <a:solidFill>
                <a:schemeClr val="tx2">
                  <a:lumMod val="90000"/>
                  <a:lumOff val="10000"/>
                </a:schemeClr>
              </a:solidFill>
            </a:endParaRPr>
          </a:p>
          <a:p>
            <a:pPr marL="383540" indent="-383540" algn="just"/>
            <a:r>
              <a:rPr lang="en-IN" sz="2300" dirty="0">
                <a:solidFill>
                  <a:schemeClr val="tx2">
                    <a:lumMod val="90000"/>
                    <a:lumOff val="10000"/>
                  </a:schemeClr>
                </a:solidFill>
                <a:latin typeface="Franklin Gothic Book"/>
                <a:cs typeface="Arial"/>
              </a:rPr>
              <a:t>In</a:t>
            </a:r>
            <a:r>
              <a:rPr lang="en-IN" sz="2300" dirty="0">
                <a:solidFill>
                  <a:schemeClr val="tx2">
                    <a:lumMod val="90000"/>
                    <a:lumOff val="10000"/>
                  </a:schemeClr>
                </a:solidFill>
                <a:latin typeface="Franklin Gothic Book"/>
                <a:ea typeface="+mn-lt"/>
                <a:cs typeface="Arial"/>
              </a:rPr>
              <a:t> our system</a:t>
            </a:r>
            <a:r>
              <a:rPr lang="en-IN" sz="2300" dirty="0">
                <a:solidFill>
                  <a:schemeClr val="tx2">
                    <a:lumMod val="90000"/>
                    <a:lumOff val="10000"/>
                  </a:schemeClr>
                </a:solidFill>
                <a:ea typeface="+mn-lt"/>
                <a:cs typeface="+mn-lt"/>
              </a:rPr>
              <a:t>, you can input a text and a synthetic Image Will be generated based on the description of the text.</a:t>
            </a:r>
            <a:endParaRPr lang="en-IN" dirty="0">
              <a:solidFill>
                <a:schemeClr val="tx2">
                  <a:lumMod val="90000"/>
                  <a:lumOff val="10000"/>
                </a:schemeClr>
              </a:solidFill>
            </a:endParaRPr>
          </a:p>
          <a:p>
            <a:pPr marL="383540" indent="-383540" algn="just"/>
            <a:endParaRPr lang="en-IN" dirty="0">
              <a:solidFill>
                <a:schemeClr val="tx2">
                  <a:lumMod val="90000"/>
                  <a:lumOff val="10000"/>
                </a:schemeClr>
              </a:solidFill>
            </a:endParaRPr>
          </a:p>
        </p:txBody>
      </p:sp>
    </p:spTree>
    <p:extLst>
      <p:ext uri="{BB962C8B-B14F-4D97-AF65-F5344CB8AC3E}">
        <p14:creationId xmlns:p14="http://schemas.microsoft.com/office/powerpoint/2010/main" val="383482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84996" y="616310"/>
            <a:ext cx="10186632" cy="1485900"/>
          </a:xfrm>
        </p:spPr>
        <p:txBody>
          <a:bodyPr>
            <a:normAutofit/>
          </a:bodyPr>
          <a:lstStyle/>
          <a:p>
            <a:r>
              <a:rPr lang="en" b="1" dirty="0"/>
              <a:t>EXISTING SYSTEM</a:t>
            </a:r>
            <a:endParaRPr lang="en-IN" b="1" dirty="0"/>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90649" y="1408981"/>
            <a:ext cx="9099693" cy="763439"/>
          </a:xfrm>
        </p:spPr>
        <p:txBody>
          <a:bodyPr vert="horz" lIns="91440" tIns="45720" rIns="91440" bIns="45720" rtlCol="0" anchor="t">
            <a:normAutofit/>
          </a:bodyPr>
          <a:lstStyle/>
          <a:p>
            <a:pPr marL="0" indent="0" algn="just">
              <a:buNone/>
            </a:pPr>
            <a:r>
              <a:rPr lang="en-IN" dirty="0">
                <a:solidFill>
                  <a:schemeClr val="tx2">
                    <a:lumMod val="90000"/>
                    <a:lumOff val="10000"/>
                  </a:schemeClr>
                </a:solidFill>
                <a:ea typeface="+mn-lt"/>
                <a:cs typeface="+mn-lt"/>
              </a:rPr>
              <a:t>As of our latest update there are many existing systems of similar kind. Some of the prominent ones are given below:</a:t>
            </a:r>
            <a:endParaRPr lang="en-IN" dirty="0">
              <a:solidFill>
                <a:schemeClr val="tx2">
                  <a:lumMod val="90000"/>
                  <a:lumOff val="10000"/>
                </a:schemeClr>
              </a:solidFill>
            </a:endParaRPr>
          </a:p>
          <a:p>
            <a:pPr marL="383540" indent="-383540"/>
            <a:endParaRPr lang="en-IN" dirty="0">
              <a:solidFill>
                <a:schemeClr val="tx2">
                  <a:lumMod val="90000"/>
                  <a:lumOff val="10000"/>
                </a:schemeClr>
              </a:solidFill>
            </a:endParaRPr>
          </a:p>
        </p:txBody>
      </p:sp>
      <p:pic>
        <p:nvPicPr>
          <p:cNvPr id="4" name="Picture 3" descr="A black background with white text and a white triangle&#10;&#10;Description automatically generated">
            <a:extLst>
              <a:ext uri="{FF2B5EF4-FFF2-40B4-BE49-F238E27FC236}">
                <a16:creationId xmlns:a16="http://schemas.microsoft.com/office/drawing/2014/main" id="{9FFC8069-2CEC-0C83-5880-1C3F904B5F7F}"/>
              </a:ext>
            </a:extLst>
          </p:cNvPr>
          <p:cNvPicPr>
            <a:picLocks noChangeAspect="1"/>
          </p:cNvPicPr>
          <p:nvPr/>
        </p:nvPicPr>
        <p:blipFill rotWithShape="1">
          <a:blip r:embed="rId2"/>
          <a:srcRect t="8025" r="3" b="6503"/>
          <a:stretch/>
        </p:blipFill>
        <p:spPr>
          <a:xfrm>
            <a:off x="1393899" y="2224177"/>
            <a:ext cx="3454781" cy="2994852"/>
          </a:xfrm>
          <a:prstGeom prst="rect">
            <a:avLst/>
          </a:prstGeom>
        </p:spPr>
      </p:pic>
      <p:pic>
        <p:nvPicPr>
          <p:cNvPr id="5" name="Picture 4" descr="A black background with white text&#10;&#10;Description automatically generated">
            <a:extLst>
              <a:ext uri="{FF2B5EF4-FFF2-40B4-BE49-F238E27FC236}">
                <a16:creationId xmlns:a16="http://schemas.microsoft.com/office/drawing/2014/main" id="{8EB73A09-D97B-6492-C6E9-A6C25F14C11F}"/>
              </a:ext>
            </a:extLst>
          </p:cNvPr>
          <p:cNvPicPr>
            <a:picLocks noChangeAspect="1"/>
          </p:cNvPicPr>
          <p:nvPr/>
        </p:nvPicPr>
        <p:blipFill rotWithShape="1">
          <a:blip r:embed="rId3"/>
          <a:srcRect r="-2" b="2881"/>
          <a:stretch/>
        </p:blipFill>
        <p:spPr>
          <a:xfrm>
            <a:off x="5262731" y="2233716"/>
            <a:ext cx="6314551" cy="2852793"/>
          </a:xfrm>
          <a:prstGeom prst="rect">
            <a:avLst/>
          </a:prstGeom>
        </p:spPr>
      </p:pic>
      <p:sp>
        <p:nvSpPr>
          <p:cNvPr id="6" name="TextBox 5">
            <a:extLst>
              <a:ext uri="{FF2B5EF4-FFF2-40B4-BE49-F238E27FC236}">
                <a16:creationId xmlns:a16="http://schemas.microsoft.com/office/drawing/2014/main" id="{EAA390ED-D10F-37E1-A868-B474DA5652C0}"/>
              </a:ext>
            </a:extLst>
          </p:cNvPr>
          <p:cNvSpPr txBox="1"/>
          <p:nvPr/>
        </p:nvSpPr>
        <p:spPr>
          <a:xfrm>
            <a:off x="1388854" y="5472022"/>
            <a:ext cx="95724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chemeClr val="tx2">
                    <a:lumMod val="90000"/>
                    <a:lumOff val="10000"/>
                  </a:schemeClr>
                </a:solidFill>
              </a:rPr>
              <a:t>These existing systems can serve as valuable references and inspirations for our project.</a:t>
            </a:r>
          </a:p>
        </p:txBody>
      </p:sp>
    </p:spTree>
    <p:extLst>
      <p:ext uri="{BB962C8B-B14F-4D97-AF65-F5344CB8AC3E}">
        <p14:creationId xmlns:p14="http://schemas.microsoft.com/office/powerpoint/2010/main" val="4120472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marL="0" lvl="0" indent="0" rtl="0">
              <a:spcBef>
                <a:spcPts val="0"/>
              </a:spcBef>
              <a:spcAft>
                <a:spcPts val="0"/>
              </a:spcAft>
              <a:buNone/>
            </a:pPr>
            <a:r>
              <a:rPr lang="en-IN" b="1" dirty="0"/>
              <a:t>PROPOSED </a:t>
            </a:r>
            <a:r>
              <a:rPr lang="en-IN" b="1" dirty="0">
                <a:solidFill>
                  <a:schemeClr val="tx1">
                    <a:lumMod val="95000"/>
                    <a:lumOff val="5000"/>
                  </a:schemeClr>
                </a:solidFill>
              </a:rPr>
              <a:t>SYSTEM</a:t>
            </a: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0" y="1710906"/>
            <a:ext cx="10428514" cy="4789097"/>
          </a:xfrm>
        </p:spPr>
        <p:txBody>
          <a:bodyPr vert="horz" lIns="91440" tIns="45720" rIns="91440" bIns="45720" rtlCol="0" anchor="t">
            <a:normAutofit/>
          </a:bodyPr>
          <a:lstStyle/>
          <a:p>
            <a:pPr marL="383540" indent="-383540" algn="just"/>
            <a:r>
              <a:rPr lang="en-IN" sz="2800" b="1" dirty="0">
                <a:solidFill>
                  <a:schemeClr val="tx2">
                    <a:lumMod val="90000"/>
                    <a:lumOff val="10000"/>
                  </a:schemeClr>
                </a:solidFill>
                <a:ea typeface="Calibri"/>
                <a:cs typeface="Calibri"/>
              </a:rPr>
              <a:t>Automated Generation</a:t>
            </a:r>
            <a:endParaRPr lang="en-IN" dirty="0">
              <a:solidFill>
                <a:schemeClr val="tx2">
                  <a:lumMod val="90000"/>
                  <a:lumOff val="10000"/>
                </a:schemeClr>
              </a:solidFill>
            </a:endParaRPr>
          </a:p>
          <a:p>
            <a:pPr marL="0" indent="0" algn="just">
              <a:buNone/>
            </a:pPr>
            <a:r>
              <a:rPr lang="en-IN" sz="2800" dirty="0">
                <a:solidFill>
                  <a:schemeClr val="tx2">
                    <a:lumMod val="90000"/>
                    <a:lumOff val="10000"/>
                  </a:schemeClr>
                </a:solidFill>
                <a:ea typeface="Calibri"/>
                <a:cs typeface="Calibri"/>
              </a:rPr>
              <a:t>  We propose a system powered by GANs which automates the generation of images, revolutionizing the content creation process through algorithms that learn and ideate autonomously.</a:t>
            </a:r>
            <a:endParaRPr lang="en-IN" dirty="0">
              <a:solidFill>
                <a:schemeClr val="tx2">
                  <a:lumMod val="90000"/>
                  <a:lumOff val="10000"/>
                </a:schemeClr>
              </a:solidFill>
            </a:endParaRPr>
          </a:p>
          <a:p>
            <a:pPr marL="383540" indent="-383540" algn="just"/>
            <a:r>
              <a:rPr lang="en-IN" sz="2800" b="1" dirty="0">
                <a:solidFill>
                  <a:schemeClr val="tx2">
                    <a:lumMod val="90000"/>
                    <a:lumOff val="10000"/>
                  </a:schemeClr>
                </a:solidFill>
                <a:ea typeface="Calibri"/>
                <a:cs typeface="Calibri"/>
              </a:rPr>
              <a:t>Enhanced Creativity</a:t>
            </a:r>
            <a:endParaRPr lang="en-IN" dirty="0">
              <a:solidFill>
                <a:schemeClr val="tx2">
                  <a:lumMod val="90000"/>
                  <a:lumOff val="10000"/>
                </a:schemeClr>
              </a:solidFill>
            </a:endParaRPr>
          </a:p>
          <a:p>
            <a:pPr marL="0" indent="0" algn="just">
              <a:buNone/>
            </a:pPr>
            <a:r>
              <a:rPr lang="en-IN" sz="2800" dirty="0">
                <a:solidFill>
                  <a:schemeClr val="tx2">
                    <a:lumMod val="90000"/>
                    <a:lumOff val="10000"/>
                  </a:schemeClr>
                </a:solidFill>
                <a:ea typeface="Calibri"/>
                <a:cs typeface="Calibri"/>
              </a:rPr>
              <a:t>  The algorithmic approach opens avenues for enhanced creativity, as the AI can explore design possibilities beyond human imagination, guided by data trends and patterns.</a:t>
            </a:r>
            <a:endParaRPr lang="en-IN" dirty="0">
              <a:solidFill>
                <a:schemeClr val="tx2">
                  <a:lumMod val="90000"/>
                  <a:lumOff val="10000"/>
                </a:schemeClr>
              </a:solidFill>
            </a:endParaRPr>
          </a:p>
          <a:p>
            <a:pPr marL="0" indent="0" algn="just">
              <a:buNone/>
            </a:pPr>
            <a:endParaRPr lang="en-IN" dirty="0">
              <a:solidFill>
                <a:schemeClr val="tx2">
                  <a:lumMod val="90000"/>
                  <a:lumOff val="10000"/>
                </a:schemeClr>
              </a:solidFill>
            </a:endParaRPr>
          </a:p>
        </p:txBody>
      </p:sp>
    </p:spTree>
    <p:extLst>
      <p:ext uri="{BB962C8B-B14F-4D97-AF65-F5344CB8AC3E}">
        <p14:creationId xmlns:p14="http://schemas.microsoft.com/office/powerpoint/2010/main" val="1542710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marL="0" lvl="0" indent="0" rtl="0">
              <a:spcBef>
                <a:spcPts val="0"/>
              </a:spcBef>
              <a:spcAft>
                <a:spcPts val="0"/>
              </a:spcAft>
              <a:buNone/>
            </a:pPr>
            <a:r>
              <a:rPr lang="en-IN" sz="4400" b="1">
                <a:solidFill>
                  <a:schemeClr val="tx1">
                    <a:lumMod val="95000"/>
                    <a:lumOff val="5000"/>
                  </a:schemeClr>
                </a:solidFill>
                <a:ea typeface="Exo"/>
                <a:cs typeface="Exo"/>
                <a:sym typeface="Exo"/>
              </a:rPr>
              <a:t>DATASET</a:t>
            </a:r>
            <a:endParaRPr lang="en-IN" b="1">
              <a:solidFill>
                <a:schemeClr val="tx1">
                  <a:lumMod val="95000"/>
                  <a:lumOff val="5000"/>
                </a:schemeClr>
              </a:solidFill>
            </a:endParaRP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0" y="1436308"/>
            <a:ext cx="9601200" cy="1308740"/>
          </a:xfrm>
        </p:spPr>
        <p:txBody>
          <a:bodyPr vert="horz" lIns="91440" tIns="45720" rIns="91440" bIns="45720" rtlCol="0" anchor="t">
            <a:normAutofit/>
          </a:bodyPr>
          <a:lstStyle/>
          <a:p>
            <a:pPr marL="383540" indent="-383540" algn="just"/>
            <a:r>
              <a:rPr lang="en-US" i="0">
                <a:solidFill>
                  <a:schemeClr val="tx2">
                    <a:lumMod val="90000"/>
                    <a:lumOff val="10000"/>
                  </a:schemeClr>
                </a:solidFill>
                <a:cs typeface="Poppins"/>
              </a:rPr>
              <a:t>Oxford 102 Flower is an image classification dataset consisting of 102 flower categories. The flowers chosen to be flower commonly occurring in the United Kingdom. Each class consists of between 40 and 258 images.</a:t>
            </a:r>
            <a:endParaRPr lang="en-US" i="0">
              <a:solidFill>
                <a:schemeClr val="tx2">
                  <a:lumMod val="90000"/>
                  <a:lumOff val="10000"/>
                </a:schemeClr>
              </a:solidFill>
            </a:endParaRPr>
          </a:p>
          <a:p>
            <a:pPr marL="383540" indent="-383540"/>
            <a:endParaRPr lang="en-IN">
              <a:solidFill>
                <a:schemeClr val="tx2">
                  <a:lumMod val="90000"/>
                  <a:lumOff val="10000"/>
                </a:schemeClr>
              </a:solidFill>
            </a:endParaRPr>
          </a:p>
        </p:txBody>
      </p:sp>
      <p:pic>
        <p:nvPicPr>
          <p:cNvPr id="4" name="Content Placeholder 3" descr="A screenshot of a computer screen&#10;&#10;Description automatically generated">
            <a:extLst>
              <a:ext uri="{FF2B5EF4-FFF2-40B4-BE49-F238E27FC236}">
                <a16:creationId xmlns:a16="http://schemas.microsoft.com/office/drawing/2014/main" id="{63F41122-AF2E-3A18-CECC-78F135970752}"/>
              </a:ext>
            </a:extLst>
          </p:cNvPr>
          <p:cNvPicPr>
            <a:picLocks noChangeAspect="1"/>
          </p:cNvPicPr>
          <p:nvPr/>
        </p:nvPicPr>
        <p:blipFill>
          <a:blip r:embed="rId2"/>
          <a:stretch>
            <a:fillRect/>
          </a:stretch>
        </p:blipFill>
        <p:spPr>
          <a:xfrm>
            <a:off x="1371601" y="2745048"/>
            <a:ext cx="9601200" cy="3770856"/>
          </a:xfrm>
          <a:prstGeom prst="rect">
            <a:avLst/>
          </a:prstGeom>
        </p:spPr>
      </p:pic>
    </p:spTree>
    <p:extLst>
      <p:ext uri="{BB962C8B-B14F-4D97-AF65-F5344CB8AC3E}">
        <p14:creationId xmlns:p14="http://schemas.microsoft.com/office/powerpoint/2010/main" val="3768542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r>
              <a:rPr lang="en-IN" b="1">
                <a:solidFill>
                  <a:schemeClr val="tx1">
                    <a:lumMod val="95000"/>
                    <a:lumOff val="5000"/>
                  </a:schemeClr>
                </a:solidFill>
              </a:rPr>
              <a:t>ARCHITECTURE</a:t>
            </a:r>
          </a:p>
        </p:txBody>
      </p:sp>
      <p:pic>
        <p:nvPicPr>
          <p:cNvPr id="4" name="Content Placeholder 3" descr="A diagram of a flower&#10;&#10;Description automatically generated">
            <a:extLst>
              <a:ext uri="{FF2B5EF4-FFF2-40B4-BE49-F238E27FC236}">
                <a16:creationId xmlns:a16="http://schemas.microsoft.com/office/drawing/2014/main" id="{CDA5D444-5A42-7DFE-2B70-6FD12A2113E3}"/>
              </a:ext>
            </a:extLst>
          </p:cNvPr>
          <p:cNvPicPr>
            <a:picLocks noGrp="1" noChangeAspect="1"/>
          </p:cNvPicPr>
          <p:nvPr>
            <p:ph idx="1"/>
          </p:nvPr>
        </p:nvPicPr>
        <p:blipFill>
          <a:blip r:embed="rId2"/>
          <a:stretch>
            <a:fillRect/>
          </a:stretch>
        </p:blipFill>
        <p:spPr>
          <a:xfrm>
            <a:off x="1252819" y="1718838"/>
            <a:ext cx="10107704" cy="4558845"/>
          </a:xfrm>
        </p:spPr>
      </p:pic>
    </p:spTree>
    <p:extLst>
      <p:ext uri="{BB962C8B-B14F-4D97-AF65-F5344CB8AC3E}">
        <p14:creationId xmlns:p14="http://schemas.microsoft.com/office/powerpoint/2010/main" val="546271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r>
              <a:rPr lang="en-IN" b="1">
                <a:solidFill>
                  <a:schemeClr val="tx1"/>
                </a:solidFill>
              </a:rPr>
              <a:t>IMAGE</a:t>
            </a:r>
            <a:r>
              <a:rPr lang="en-IN" b="1" i="0">
                <a:solidFill>
                  <a:schemeClr val="tx1"/>
                </a:solidFill>
                <a:effectLst/>
              </a:rPr>
              <a:t> </a:t>
            </a:r>
            <a:r>
              <a:rPr lang="en-IN" b="1">
                <a:solidFill>
                  <a:schemeClr val="tx1"/>
                </a:solidFill>
              </a:rPr>
              <a:t>PRE</a:t>
            </a:r>
            <a:r>
              <a:rPr lang="en-IN" b="1" i="0">
                <a:solidFill>
                  <a:schemeClr val="tx1"/>
                </a:solidFill>
                <a:effectLst/>
              </a:rPr>
              <a:t>-PROCESSING</a:t>
            </a:r>
            <a:br>
              <a:rPr lang="en-IN" b="0" i="0">
                <a:solidFill>
                  <a:srgbClr val="D5D5D5"/>
                </a:solidFill>
                <a:effectLst/>
                <a:highlight>
                  <a:srgbClr val="383838"/>
                </a:highlight>
                <a:latin typeface="Roboto" panose="02000000000000000000" pitchFamily="2" charset="0"/>
              </a:rPr>
            </a:br>
            <a:endParaRPr lang="en-IN">
              <a:solidFill>
                <a:schemeClr val="tx1">
                  <a:lumMod val="95000"/>
                  <a:lumOff val="5000"/>
                </a:schemeClr>
              </a:solidFill>
            </a:endParaRPr>
          </a:p>
        </p:txBody>
      </p:sp>
      <p:pic>
        <p:nvPicPr>
          <p:cNvPr id="4" name="Content Placeholder 3" descr="A computer screen with white and yellow text&#10;&#10;Description automatically generated">
            <a:extLst>
              <a:ext uri="{FF2B5EF4-FFF2-40B4-BE49-F238E27FC236}">
                <a16:creationId xmlns:a16="http://schemas.microsoft.com/office/drawing/2014/main" id="{D53ACD8F-679D-E908-5766-B9229D0C34FF}"/>
              </a:ext>
            </a:extLst>
          </p:cNvPr>
          <p:cNvPicPr>
            <a:picLocks noGrp="1" noChangeAspect="1"/>
          </p:cNvPicPr>
          <p:nvPr>
            <p:ph idx="1"/>
          </p:nvPr>
        </p:nvPicPr>
        <p:blipFill>
          <a:blip r:embed="rId2"/>
          <a:stretch>
            <a:fillRect/>
          </a:stretch>
        </p:blipFill>
        <p:spPr>
          <a:xfrm>
            <a:off x="1376084" y="1353654"/>
            <a:ext cx="9962028" cy="5255594"/>
          </a:xfrm>
        </p:spPr>
      </p:pic>
    </p:spTree>
    <p:extLst>
      <p:ext uri="{BB962C8B-B14F-4D97-AF65-F5344CB8AC3E}">
        <p14:creationId xmlns:p14="http://schemas.microsoft.com/office/powerpoint/2010/main" val="1952623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F3FD-179C-8FFF-AB10-9F6A4365B883}"/>
              </a:ext>
            </a:extLst>
          </p:cNvPr>
          <p:cNvSpPr>
            <a:spLocks noGrp="1"/>
          </p:cNvSpPr>
          <p:nvPr>
            <p:ph type="title"/>
          </p:nvPr>
        </p:nvSpPr>
        <p:spPr>
          <a:xfrm>
            <a:off x="1371600" y="604778"/>
            <a:ext cx="9601200" cy="1485900"/>
          </a:xfrm>
        </p:spPr>
        <p:txBody>
          <a:bodyPr/>
          <a:lstStyle/>
          <a:p>
            <a:pPr algn="l"/>
            <a:r>
              <a:rPr lang="en-IN" b="1" i="0" dirty="0">
                <a:solidFill>
                  <a:schemeClr val="tx1"/>
                </a:solidFill>
                <a:effectLst/>
              </a:rPr>
              <a:t>DATA MODELING</a:t>
            </a:r>
          </a:p>
        </p:txBody>
      </p:sp>
      <p:sp>
        <p:nvSpPr>
          <p:cNvPr id="3" name="Content Placeholder 2">
            <a:extLst>
              <a:ext uri="{FF2B5EF4-FFF2-40B4-BE49-F238E27FC236}">
                <a16:creationId xmlns:a16="http://schemas.microsoft.com/office/drawing/2014/main" id="{450D50F9-24E6-E2C3-D6A4-D67849A89E58}"/>
              </a:ext>
            </a:extLst>
          </p:cNvPr>
          <p:cNvSpPr>
            <a:spLocks noGrp="1"/>
          </p:cNvSpPr>
          <p:nvPr>
            <p:ph idx="1"/>
          </p:nvPr>
        </p:nvSpPr>
        <p:spPr>
          <a:xfrm>
            <a:off x="1371600" y="1913680"/>
            <a:ext cx="9601200" cy="4339542"/>
          </a:xfrm>
        </p:spPr>
        <p:txBody>
          <a:bodyPr>
            <a:normAutofit/>
          </a:bodyPr>
          <a:lstStyle/>
          <a:p>
            <a:pPr algn="just"/>
            <a:r>
              <a:rPr lang="en-US" sz="2600" b="0" i="0" dirty="0">
                <a:solidFill>
                  <a:schemeClr val="tx2">
                    <a:lumMod val="90000"/>
                    <a:lumOff val="10000"/>
                  </a:schemeClr>
                </a:solidFill>
                <a:effectLst/>
              </a:rPr>
              <a:t>The goal is to capture the essential features and statistical properties of the data in order to generate realistic synthetic samples.</a:t>
            </a:r>
          </a:p>
          <a:p>
            <a:pPr lvl="1" algn="just"/>
            <a:r>
              <a:rPr lang="en-IN" sz="2600" i="0" dirty="0">
                <a:solidFill>
                  <a:schemeClr val="tx2">
                    <a:lumMod val="90000"/>
                    <a:lumOff val="10000"/>
                  </a:schemeClr>
                </a:solidFill>
                <a:effectLst/>
              </a:rPr>
              <a:t>Understanding the Data Domain</a:t>
            </a:r>
          </a:p>
          <a:p>
            <a:pPr lvl="1" algn="just"/>
            <a:r>
              <a:rPr lang="en-IN" sz="2600" i="0" dirty="0">
                <a:solidFill>
                  <a:schemeClr val="tx2">
                    <a:lumMod val="90000"/>
                    <a:lumOff val="10000"/>
                  </a:schemeClr>
                </a:solidFill>
                <a:effectLst/>
              </a:rPr>
              <a:t>Choosing a Network Architecture</a:t>
            </a:r>
          </a:p>
          <a:p>
            <a:pPr lvl="1" algn="just"/>
            <a:r>
              <a:rPr lang="en-US" sz="2600" i="0" dirty="0">
                <a:solidFill>
                  <a:schemeClr val="tx2">
                    <a:lumMod val="90000"/>
                    <a:lumOff val="10000"/>
                  </a:schemeClr>
                </a:solidFill>
                <a:effectLst/>
                <a:latin typeface="+mj-lt"/>
              </a:rPr>
              <a:t>Defining the Generator and Discriminator</a:t>
            </a:r>
          </a:p>
          <a:p>
            <a:pPr lvl="1" algn="just"/>
            <a:r>
              <a:rPr lang="en-IN" sz="2600" i="0" dirty="0">
                <a:solidFill>
                  <a:schemeClr val="tx2">
                    <a:lumMod val="90000"/>
                    <a:lumOff val="10000"/>
                  </a:schemeClr>
                </a:solidFill>
                <a:effectLst/>
                <a:latin typeface="+mj-lt"/>
              </a:rPr>
              <a:t>Training the GAN</a:t>
            </a:r>
          </a:p>
          <a:p>
            <a:pPr lvl="1" algn="just"/>
            <a:r>
              <a:rPr lang="en-IN" sz="2600" i="0" dirty="0">
                <a:solidFill>
                  <a:schemeClr val="tx2">
                    <a:lumMod val="90000"/>
                    <a:lumOff val="10000"/>
                  </a:schemeClr>
                </a:solidFill>
                <a:effectLst/>
              </a:rPr>
              <a:t>Evaluating Generated Samples</a:t>
            </a:r>
          </a:p>
        </p:txBody>
      </p:sp>
    </p:spTree>
    <p:extLst>
      <p:ext uri="{BB962C8B-B14F-4D97-AF65-F5344CB8AC3E}">
        <p14:creationId xmlns:p14="http://schemas.microsoft.com/office/powerpoint/2010/main" val="142768809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{A0234F84-2D37-487B-9F66-05BF37969145}tf10001105</Template>
  <TotalTime>71</TotalTime>
  <Words>778</Words>
  <Application>Microsoft Office PowerPoint</Application>
  <PresentationFormat>Widescreen</PresentationFormat>
  <Paragraphs>85</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Exo</vt:lpstr>
      <vt:lpstr>Franklin Gothic Book</vt:lpstr>
      <vt:lpstr>Poppins</vt:lpstr>
      <vt:lpstr>Roboto</vt:lpstr>
      <vt:lpstr>Wingdings</vt:lpstr>
      <vt:lpstr>Crop</vt:lpstr>
      <vt:lpstr>TEXT TO IMAGE GENERATOR</vt:lpstr>
      <vt:lpstr>INTRODUCTION</vt:lpstr>
      <vt:lpstr>ABSTRACT</vt:lpstr>
      <vt:lpstr>EXISTING SYSTEM</vt:lpstr>
      <vt:lpstr>PROPOSED SYSTEM</vt:lpstr>
      <vt:lpstr>DATASET</vt:lpstr>
      <vt:lpstr>ARCHITECTURE</vt:lpstr>
      <vt:lpstr>IMAGE PRE-PROCESSING </vt:lpstr>
      <vt:lpstr>DATA MODELING</vt:lpstr>
      <vt:lpstr>DATA MODELING- GENERATOR</vt:lpstr>
      <vt:lpstr>DATA MODELING- GENERATOR</vt:lpstr>
      <vt:lpstr>DATA MODELING-DISCRIMINATOR</vt:lpstr>
      <vt:lpstr>DATA MODELING-DISCRIMINATOR</vt:lpstr>
      <vt:lpstr>TRAINING</vt:lpstr>
      <vt:lpstr>RESULTS</vt:lpstr>
      <vt:lpstr>RESULTS</vt:lpstr>
      <vt:lpstr>TOOLS REQUIRED</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TO IMAGE GENERATOR</dc:title>
  <dc:creator>Revathy Rajendran</dc:creator>
  <cp:lastModifiedBy>Revathy Rajendran</cp:lastModifiedBy>
  <cp:revision>8</cp:revision>
  <dcterms:created xsi:type="dcterms:W3CDTF">2024-05-07T13:53:16Z</dcterms:created>
  <dcterms:modified xsi:type="dcterms:W3CDTF">2024-07-11T14:43:34Z</dcterms:modified>
</cp:coreProperties>
</file>